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4"/>
  </p:notesMasterIdLst>
  <p:handoutMasterIdLst>
    <p:handoutMasterId r:id="rId35"/>
  </p:handoutMasterIdLst>
  <p:sldIdLst>
    <p:sldId id="258" r:id="rId3"/>
    <p:sldId id="259" r:id="rId4"/>
    <p:sldId id="260" r:id="rId5"/>
    <p:sldId id="261" r:id="rId6"/>
    <p:sldId id="279" r:id="rId7"/>
    <p:sldId id="275" r:id="rId8"/>
    <p:sldId id="280" r:id="rId9"/>
    <p:sldId id="281" r:id="rId10"/>
    <p:sldId id="276" r:id="rId11"/>
    <p:sldId id="277" r:id="rId12"/>
    <p:sldId id="284" r:id="rId13"/>
    <p:sldId id="282" r:id="rId14"/>
    <p:sldId id="283" r:id="rId15"/>
    <p:sldId id="262" r:id="rId16"/>
    <p:sldId id="263" r:id="rId17"/>
    <p:sldId id="264" r:id="rId18"/>
    <p:sldId id="285" r:id="rId19"/>
    <p:sldId id="286" r:id="rId20"/>
    <p:sldId id="287" r:id="rId21"/>
    <p:sldId id="288" r:id="rId22"/>
    <p:sldId id="265" r:id="rId23"/>
    <p:sldId id="266" r:id="rId24"/>
    <p:sldId id="267" r:id="rId25"/>
    <p:sldId id="268" r:id="rId26"/>
    <p:sldId id="269" r:id="rId27"/>
    <p:sldId id="270" r:id="rId28"/>
    <p:sldId id="271" r:id="rId29"/>
    <p:sldId id="272" r:id="rId30"/>
    <p:sldId id="273" r:id="rId31"/>
    <p:sldId id="274" r:id="rId32"/>
    <p:sldId id="2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46" autoAdjust="0"/>
    <p:restoredTop sz="94660"/>
  </p:normalViewPr>
  <p:slideViewPr>
    <p:cSldViewPr snapToGrid="0">
      <p:cViewPr varScale="1">
        <p:scale>
          <a:sx n="89" d="100"/>
          <a:sy n="89" d="100"/>
        </p:scale>
        <p:origin x="197"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05/14/2016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05/14/2016</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10"/>
          <p:cNvSpPr>
            <a:spLocks noGrp="1"/>
          </p:cNvSpPr>
          <p:nvPr>
            <p:ph type="dt" sz="half" idx="10"/>
          </p:nvPr>
        </p:nvSpPr>
        <p:spPr/>
        <p:txBody>
          <a:bodyPr/>
          <a:lstStyle/>
          <a:p>
            <a:fld id="{2CCFE9AC-F15C-4FA0-A6F1-298829FA691D}" type="datetimeFigureOut">
              <a:rPr lang="en-US"/>
              <a:t>05/14/2016</a:t>
            </a:fld>
            <a:endParaRPr/>
          </a:p>
        </p:txBody>
      </p:sp>
      <p:sp>
        <p:nvSpPr>
          <p:cNvPr id="12" name="Footer Placeholder 11"/>
          <p:cNvSpPr>
            <a:spLocks noGrp="1"/>
          </p:cNvSpPr>
          <p:nvPr>
            <p:ph type="ftr" sz="quarter" idx="11"/>
          </p:nvPr>
        </p:nvSpPr>
        <p:spPr/>
        <p:txBody>
          <a:bodyPr/>
          <a:lstStyle/>
          <a:p>
            <a:endParaRPr/>
          </a:p>
        </p:txBody>
      </p:sp>
      <p:sp>
        <p:nvSpPr>
          <p:cNvPr id="13" name="Slide Number Placeholder 12"/>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05/14/2016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05/14/2016</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05/14/2016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CFE9AC-F15C-4FA0-A6F1-298829FA691D}" type="datetimeFigureOut">
              <a:rPr lang="en-US"/>
              <a:t>05/14/2016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05/14/2016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05/14/2016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05/14/2016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05/14/2016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3" name="Content Placeholder 2"/>
          <p:cNvSpPr>
            <a:spLocks noGrp="1"/>
          </p:cNvSpPr>
          <p:nvPr>
            <p:ph idx="1"/>
          </p:nvPr>
        </p:nvSpPr>
        <p:spPr>
          <a:xfrm>
            <a:off x="5518896" y="2465294"/>
            <a:ext cx="5389895" cy="4392706"/>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CFE9AC-F15C-4FA0-A6F1-298829FA691D}" type="datetimeFigureOut">
              <a:rPr lang="en-US"/>
              <a:t>05/14/2016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3" name="Picture Placeholder 2"/>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CFE9AC-F15C-4FA0-A6F1-298829FA691D}" type="datetimeFigureOut">
              <a:rPr lang="en-US"/>
              <a:t>05/14/2016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FE9AC-F15C-4FA0-A6F1-298829FA691D}" type="datetimeFigureOut">
              <a:rPr lang="en-US"/>
              <a:t>05/14/2016</a:t>
            </a:fld>
            <a:endParaRPr/>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66BE7-899D-4075-917F-DBDE33B6B692}" type="slidenum">
              <a:rPr/>
              <a:t>‹#›</a:t>
            </a:fld>
            <a:endParaRPr/>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n.sap.com/docs/DOC-782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75199" y="1779943"/>
            <a:ext cx="8500062" cy="2387600"/>
          </a:xfrm>
        </p:spPr>
        <p:txBody>
          <a:bodyPr>
            <a:normAutofit/>
          </a:bodyPr>
          <a:lstStyle/>
          <a:p>
            <a:r>
              <a:rPr lang="en-US" dirty="0" smtClean="0"/>
              <a:t>Crystal reports .NET</a:t>
            </a:r>
            <a:br>
              <a:rPr lang="en-US" dirty="0" smtClean="0"/>
            </a:br>
            <a:r>
              <a:rPr lang="en-US" sz="1200" dirty="0"/>
              <a:t> </a:t>
            </a:r>
            <a:r>
              <a:rPr lang="en-US" dirty="0" smtClean="0"/>
              <a:t/>
            </a:r>
            <a:br>
              <a:rPr lang="en-US" dirty="0" smtClean="0"/>
            </a:br>
            <a:r>
              <a:rPr lang="en-US" sz="1800" dirty="0" smtClean="0">
                <a:solidFill>
                  <a:schemeClr val="bg1">
                    <a:lumMod val="25000"/>
                  </a:schemeClr>
                </a:solidFill>
                <a:latin typeface="Times New Roman" panose="02020603050405020304" pitchFamily="18" charset="0"/>
                <a:cs typeface="Times New Roman" panose="02020603050405020304" pitchFamily="18" charset="0"/>
              </a:rPr>
              <a:t>	G</a:t>
            </a:r>
            <a:r>
              <a:rPr lang="vi-VN" sz="1800" dirty="0" smtClean="0">
                <a:solidFill>
                  <a:schemeClr val="bg1">
                    <a:lumMod val="25000"/>
                  </a:schemeClr>
                </a:solidFill>
                <a:latin typeface="Times New Roman" panose="02020603050405020304" pitchFamily="18" charset="0"/>
                <a:cs typeface="Times New Roman" panose="02020603050405020304" pitchFamily="18" charset="0"/>
              </a:rPr>
              <a:t>V </a:t>
            </a:r>
            <a:r>
              <a:rPr lang="vi-VN" sz="1800" dirty="0">
                <a:solidFill>
                  <a:schemeClr val="bg1">
                    <a:lumMod val="25000"/>
                  </a:schemeClr>
                </a:solidFill>
                <a:latin typeface="Times New Roman" panose="02020603050405020304" pitchFamily="18" charset="0"/>
                <a:cs typeface="Times New Roman" panose="02020603050405020304" pitchFamily="18" charset="0"/>
              </a:rPr>
              <a:t>Lý Thuyết: Phạm Thi Vương</a:t>
            </a:r>
            <a:br>
              <a:rPr lang="vi-VN" sz="1800" dirty="0">
                <a:solidFill>
                  <a:schemeClr val="bg1">
                    <a:lumMod val="25000"/>
                  </a:schemeClr>
                </a:solidFill>
                <a:latin typeface="Times New Roman" panose="02020603050405020304" pitchFamily="18" charset="0"/>
                <a:cs typeface="Times New Roman" panose="02020603050405020304" pitchFamily="18" charset="0"/>
              </a:rPr>
            </a:br>
            <a:r>
              <a:rPr lang="en-US" sz="1800" dirty="0" smtClean="0">
                <a:solidFill>
                  <a:schemeClr val="bg1">
                    <a:lumMod val="25000"/>
                  </a:schemeClr>
                </a:solidFill>
                <a:latin typeface="Times New Roman" panose="02020603050405020304" pitchFamily="18" charset="0"/>
                <a:cs typeface="Times New Roman" panose="02020603050405020304" pitchFamily="18" charset="0"/>
              </a:rPr>
              <a:t>	G</a:t>
            </a:r>
            <a:r>
              <a:rPr lang="vi-VN" sz="1800" dirty="0" smtClean="0">
                <a:solidFill>
                  <a:schemeClr val="bg1">
                    <a:lumMod val="25000"/>
                  </a:schemeClr>
                </a:solidFill>
                <a:latin typeface="Times New Roman" panose="02020603050405020304" pitchFamily="18" charset="0"/>
                <a:cs typeface="Times New Roman" panose="02020603050405020304" pitchFamily="18" charset="0"/>
              </a:rPr>
              <a:t>V </a:t>
            </a:r>
            <a:r>
              <a:rPr lang="vi-VN" sz="1800" dirty="0">
                <a:solidFill>
                  <a:schemeClr val="bg1">
                    <a:lumMod val="25000"/>
                  </a:schemeClr>
                </a:solidFill>
                <a:latin typeface="Times New Roman" panose="02020603050405020304" pitchFamily="18" charset="0"/>
                <a:cs typeface="Times New Roman" panose="02020603050405020304" pitchFamily="18" charset="0"/>
              </a:rPr>
              <a:t>HDTH: </a:t>
            </a:r>
            <a:r>
              <a:rPr lang="en-US" sz="1800" dirty="0" smtClean="0">
                <a:solidFill>
                  <a:schemeClr val="bg1">
                    <a:lumMod val="25000"/>
                  </a:schemeClr>
                </a:solidFill>
                <a:latin typeface="Times New Roman" panose="02020603050405020304" pitchFamily="18" charset="0"/>
                <a:cs typeface="Times New Roman" panose="02020603050405020304" pitchFamily="18" charset="0"/>
              </a:rPr>
              <a:t>      </a:t>
            </a:r>
            <a:r>
              <a:rPr lang="vi-VN" sz="1800" dirty="0" smtClean="0">
                <a:solidFill>
                  <a:schemeClr val="bg1">
                    <a:lumMod val="25000"/>
                  </a:schemeClr>
                </a:solidFill>
                <a:latin typeface="Times New Roman" panose="02020603050405020304" pitchFamily="18" charset="0"/>
                <a:cs typeface="Times New Roman" panose="02020603050405020304" pitchFamily="18" charset="0"/>
              </a:rPr>
              <a:t>Trần </a:t>
            </a:r>
            <a:r>
              <a:rPr lang="vi-VN" sz="1800" dirty="0">
                <a:solidFill>
                  <a:schemeClr val="bg1">
                    <a:lumMod val="25000"/>
                  </a:schemeClr>
                </a:solidFill>
                <a:latin typeface="Times New Roman" panose="02020603050405020304" pitchFamily="18" charset="0"/>
                <a:cs typeface="Times New Roman" panose="02020603050405020304" pitchFamily="18" charset="0"/>
              </a:rPr>
              <a:t>Hạnh </a:t>
            </a:r>
            <a:r>
              <a:rPr lang="vi-VN" sz="1800" dirty="0" smtClean="0">
                <a:solidFill>
                  <a:schemeClr val="bg1">
                    <a:lumMod val="25000"/>
                  </a:schemeClr>
                </a:solidFill>
                <a:latin typeface="Times New Roman" panose="02020603050405020304" pitchFamily="18" charset="0"/>
                <a:cs typeface="Times New Roman" panose="02020603050405020304" pitchFamily="18" charset="0"/>
              </a:rPr>
              <a:t>Xuân</a:t>
            </a:r>
            <a:endParaRPr lang="en-US" sz="1800" dirty="0">
              <a:solidFill>
                <a:schemeClr val="bg1">
                  <a:lumMod val="25000"/>
                </a:schemeClr>
              </a:solidFill>
            </a:endParaRPr>
          </a:p>
        </p:txBody>
      </p:sp>
      <p:sp>
        <p:nvSpPr>
          <p:cNvPr id="3" name="Subtitle 2"/>
          <p:cNvSpPr>
            <a:spLocks noGrp="1"/>
          </p:cNvSpPr>
          <p:nvPr>
            <p:ph type="subTitle" idx="1"/>
          </p:nvPr>
        </p:nvSpPr>
        <p:spPr/>
        <p:txBody>
          <a:bodyPr/>
          <a:lstStyle/>
          <a:p>
            <a:r>
              <a:rPr lang="en-US" dirty="0" err="1" smtClean="0"/>
              <a:t>Tổng</a:t>
            </a:r>
            <a:r>
              <a:rPr lang="en-US" dirty="0" smtClean="0"/>
              <a:t> </a:t>
            </a:r>
            <a:r>
              <a:rPr lang="en-US" dirty="0" err="1" smtClean="0"/>
              <a:t>quan</a:t>
            </a:r>
            <a:r>
              <a:rPr lang="en-US" dirty="0" smtClean="0"/>
              <a:t> Crystal reports .NET, </a:t>
            </a:r>
            <a:r>
              <a:rPr lang="en-US" dirty="0" err="1" smtClean="0"/>
              <a:t>Cài</a:t>
            </a:r>
            <a:r>
              <a:rPr lang="en-US" dirty="0" smtClean="0"/>
              <a:t> </a:t>
            </a:r>
            <a:r>
              <a:rPr lang="en-US" dirty="0" err="1" smtClean="0"/>
              <a:t>đặt</a:t>
            </a:r>
            <a:r>
              <a:rPr lang="en-US" dirty="0" smtClean="0"/>
              <a:t> </a:t>
            </a:r>
            <a:r>
              <a:rPr lang="en-US" dirty="0" err="1" smtClean="0"/>
              <a:t>và</a:t>
            </a:r>
            <a:r>
              <a:rPr lang="en-US" dirty="0" smtClean="0"/>
              <a:t> </a:t>
            </a:r>
            <a:r>
              <a:rPr lang="en-US" dirty="0" err="1" smtClean="0"/>
              <a:t>ví</a:t>
            </a:r>
            <a:r>
              <a:rPr lang="en-US" dirty="0" smtClean="0"/>
              <a:t> </a:t>
            </a:r>
            <a:r>
              <a:rPr lang="en-US" dirty="0" err="1" smtClean="0"/>
              <a:t>dụ</a:t>
            </a:r>
            <a:r>
              <a:rPr lang="en-US" dirty="0" smtClean="0"/>
              <a:t> minh </a:t>
            </a:r>
            <a:r>
              <a:rPr lang="en-US" dirty="0" err="1" smtClean="0"/>
              <a:t>họa</a:t>
            </a:r>
            <a:endParaRPr lang="en-U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a:pPr>
            <a:r>
              <a:rPr lang="en-US" dirty="0"/>
              <a:t>Giới thiệu Crystal </a:t>
            </a:r>
            <a:r>
              <a:rPr lang="en-US" dirty="0" smtClean="0"/>
              <a:t>reports</a:t>
            </a:r>
            <a:br>
              <a:rPr lang="en-US" dirty="0" smtClean="0"/>
            </a:br>
            <a:r>
              <a:rPr lang="en-US" dirty="0" smtClean="0"/>
              <a:t>c. Các thành phần của crystal report</a:t>
            </a:r>
            <a:endParaRPr lang="en-US" dirty="0"/>
          </a:p>
        </p:txBody>
      </p:sp>
      <p:pic>
        <p:nvPicPr>
          <p:cNvPr id="5" name="Content Placeholder 3"/>
          <p:cNvPicPr>
            <a:picLocks noGrp="1" noChangeAspect="1"/>
          </p:cNvPicPr>
          <p:nvPr>
            <p:ph idx="1"/>
          </p:nvPr>
        </p:nvPicPr>
        <p:blipFill>
          <a:blip r:embed="rId2"/>
          <a:stretch>
            <a:fillRect/>
          </a:stretch>
        </p:blipFill>
        <p:spPr>
          <a:xfrm>
            <a:off x="1468465" y="1891962"/>
            <a:ext cx="9251894" cy="4583790"/>
          </a:xfrm>
          <a:prstGeom prst="rect">
            <a:avLst/>
          </a:prstGeom>
        </p:spPr>
      </p:pic>
    </p:spTree>
    <p:extLst>
      <p:ext uri="{BB962C8B-B14F-4D97-AF65-F5344CB8AC3E}">
        <p14:creationId xmlns:p14="http://schemas.microsoft.com/office/powerpoint/2010/main" val="241085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a:pPr>
            <a:r>
              <a:rPr lang="en-US" dirty="0" err="1"/>
              <a:t>Giới</a:t>
            </a:r>
            <a:r>
              <a:rPr lang="en-US" dirty="0"/>
              <a:t> </a:t>
            </a:r>
            <a:r>
              <a:rPr lang="en-US" dirty="0" err="1"/>
              <a:t>thiệu</a:t>
            </a:r>
            <a:r>
              <a:rPr lang="en-US" dirty="0"/>
              <a:t> Crystal reports</a:t>
            </a:r>
            <a:br>
              <a:rPr lang="en-US" dirty="0"/>
            </a:br>
            <a:r>
              <a:rPr lang="en-US" dirty="0"/>
              <a:t>d. Field Explorer </a:t>
            </a:r>
          </a:p>
        </p:txBody>
      </p:sp>
      <p:sp>
        <p:nvSpPr>
          <p:cNvPr id="5" name="Rectangle 4"/>
          <p:cNvSpPr/>
          <p:nvPr/>
        </p:nvSpPr>
        <p:spPr>
          <a:xfrm>
            <a:off x="1280161" y="2266792"/>
            <a:ext cx="3973328" cy="2123658"/>
          </a:xfrm>
          <a:prstGeom prst="rect">
            <a:avLst/>
          </a:prstGeom>
        </p:spPr>
        <p:txBody>
          <a:bodyPr wrap="square">
            <a:spAutoFit/>
          </a:bodyPr>
          <a:lstStyle/>
          <a:p>
            <a:pPr algn="just"/>
            <a:r>
              <a:rPr lang="en-US" sz="2200" dirty="0" err="1"/>
              <a:t>Khi</a:t>
            </a:r>
            <a:r>
              <a:rPr lang="en-US" sz="2200" dirty="0"/>
              <a:t> </a:t>
            </a:r>
            <a:r>
              <a:rPr lang="en-US" sz="2200" dirty="0" err="1"/>
              <a:t>chọn</a:t>
            </a:r>
            <a:r>
              <a:rPr lang="en-US" sz="2200" dirty="0"/>
              <a:t> </a:t>
            </a:r>
            <a:r>
              <a:rPr lang="en-US" sz="2200" dirty="0" err="1"/>
              <a:t>xong</a:t>
            </a:r>
            <a:r>
              <a:rPr lang="en-US" sz="2200" dirty="0"/>
              <a:t> </a:t>
            </a:r>
            <a:r>
              <a:rPr lang="en-US" sz="2200" dirty="0" err="1"/>
              <a:t>các</a:t>
            </a:r>
            <a:r>
              <a:rPr lang="en-US" sz="2200" dirty="0"/>
              <a:t> </a:t>
            </a:r>
            <a:r>
              <a:rPr lang="en-US" sz="2200" dirty="0" err="1"/>
              <a:t>đối</a:t>
            </a:r>
            <a:r>
              <a:rPr lang="en-US" sz="2200" dirty="0"/>
              <a:t> </a:t>
            </a:r>
            <a:r>
              <a:rPr lang="en-US" sz="2200" dirty="0" err="1"/>
              <a:t>tượng</a:t>
            </a:r>
            <a:r>
              <a:rPr lang="en-US" sz="2200" dirty="0"/>
              <a:t> database </a:t>
            </a:r>
            <a:r>
              <a:rPr lang="en-US" sz="2200" dirty="0" err="1"/>
              <a:t>cho</a:t>
            </a:r>
            <a:r>
              <a:rPr lang="en-US" sz="2200" dirty="0"/>
              <a:t> </a:t>
            </a:r>
            <a:r>
              <a:rPr lang="en-US" sz="2200" dirty="0" err="1"/>
              <a:t>vào</a:t>
            </a:r>
            <a:r>
              <a:rPr lang="en-US" sz="2200" dirty="0"/>
              <a:t> report, Crystal </a:t>
            </a:r>
            <a:r>
              <a:rPr lang="en-US" sz="2200" dirty="0" err="1"/>
              <a:t>sẽ</a:t>
            </a:r>
            <a:r>
              <a:rPr lang="en-US" sz="2200" dirty="0"/>
              <a:t> </a:t>
            </a:r>
            <a:r>
              <a:rPr lang="en-US" sz="2200" dirty="0" err="1"/>
              <a:t>hiện</a:t>
            </a:r>
            <a:r>
              <a:rPr lang="en-US" sz="2200" dirty="0"/>
              <a:t> </a:t>
            </a:r>
            <a:r>
              <a:rPr lang="en-US" sz="2200" dirty="0" err="1"/>
              <a:t>ra</a:t>
            </a:r>
            <a:r>
              <a:rPr lang="en-US" sz="2200" dirty="0"/>
              <a:t> </a:t>
            </a:r>
            <a:r>
              <a:rPr lang="en-US" sz="2200" dirty="0" err="1"/>
              <a:t>cửa</a:t>
            </a:r>
            <a:r>
              <a:rPr lang="en-US" sz="2200" dirty="0"/>
              <a:t> </a:t>
            </a:r>
            <a:r>
              <a:rPr lang="en-US" sz="2200" dirty="0" err="1"/>
              <a:t>sổ</a:t>
            </a:r>
            <a:r>
              <a:rPr lang="en-US" sz="2200" dirty="0"/>
              <a:t> Field Explorer </a:t>
            </a:r>
            <a:r>
              <a:rPr lang="en-US" sz="2200" dirty="0" err="1"/>
              <a:t>hoặc</a:t>
            </a:r>
            <a:r>
              <a:rPr lang="en-US" sz="2200" dirty="0"/>
              <a:t> </a:t>
            </a:r>
            <a:r>
              <a:rPr lang="en-US" sz="2200" dirty="0" err="1" smtClean="0"/>
              <a:t>chọn</a:t>
            </a:r>
            <a:r>
              <a:rPr lang="en-US" sz="2200" dirty="0" smtClean="0"/>
              <a:t> icon     </a:t>
            </a:r>
            <a:r>
              <a:rPr lang="en-US" sz="2200" dirty="0" err="1" smtClean="0"/>
              <a:t>trên</a:t>
            </a:r>
            <a:r>
              <a:rPr lang="en-US" sz="2200" dirty="0" smtClean="0"/>
              <a:t> </a:t>
            </a:r>
            <a:r>
              <a:rPr lang="en-US" sz="2200" dirty="0"/>
              <a:t>tool bar </a:t>
            </a:r>
            <a:r>
              <a:rPr lang="en-US" sz="2200" dirty="0" err="1"/>
              <a:t>hoặc</a:t>
            </a:r>
            <a:r>
              <a:rPr lang="en-US" sz="2200" dirty="0"/>
              <a:t> </a:t>
            </a:r>
            <a:r>
              <a:rPr lang="en-US" sz="2200" dirty="0" err="1"/>
              <a:t>chọn</a:t>
            </a:r>
            <a:r>
              <a:rPr lang="en-US" sz="2200" dirty="0"/>
              <a:t> </a:t>
            </a:r>
            <a:r>
              <a:rPr lang="en-US" sz="2200" dirty="0" err="1"/>
              <a:t>các</a:t>
            </a:r>
            <a:r>
              <a:rPr lang="en-US" sz="2200" dirty="0"/>
              <a:t> </a:t>
            </a:r>
            <a:r>
              <a:rPr lang="en-US" sz="2200" dirty="0" err="1"/>
              <a:t>mục</a:t>
            </a:r>
            <a:r>
              <a:rPr lang="en-US" sz="2200" dirty="0"/>
              <a:t> </a:t>
            </a:r>
            <a:r>
              <a:rPr lang="en-US" sz="2200" dirty="0" err="1"/>
              <a:t>phía</a:t>
            </a:r>
            <a:r>
              <a:rPr lang="en-US" sz="2200" dirty="0"/>
              <a:t> </a:t>
            </a:r>
            <a:r>
              <a:rPr lang="en-US" sz="2200" dirty="0" err="1"/>
              <a:t>trên</a:t>
            </a:r>
            <a:r>
              <a:rPr lang="en-US" sz="2200" dirty="0"/>
              <a:t> </a:t>
            </a:r>
            <a:r>
              <a:rPr lang="en-US" sz="2200" dirty="0" err="1"/>
              <a:t>của</a:t>
            </a:r>
            <a:r>
              <a:rPr lang="en-US" sz="2200" dirty="0"/>
              <a:t> menu Insert. </a:t>
            </a:r>
          </a:p>
        </p:txBody>
      </p:sp>
      <p:pic>
        <p:nvPicPr>
          <p:cNvPr id="6" name="Picture 5"/>
          <p:cNvPicPr>
            <a:picLocks noChangeAspect="1"/>
          </p:cNvPicPr>
          <p:nvPr/>
        </p:nvPicPr>
        <p:blipFill>
          <a:blip r:embed="rId2"/>
          <a:stretch>
            <a:fillRect/>
          </a:stretch>
        </p:blipFill>
        <p:spPr>
          <a:xfrm>
            <a:off x="3200033" y="3328621"/>
            <a:ext cx="345425" cy="301328"/>
          </a:xfrm>
          <a:prstGeom prst="rect">
            <a:avLst/>
          </a:prstGeom>
        </p:spPr>
      </p:pic>
      <p:pic>
        <p:nvPicPr>
          <p:cNvPr id="9" name="Content Placeholder 8"/>
          <p:cNvPicPr>
            <a:picLocks noGrp="1" noChangeAspect="1"/>
          </p:cNvPicPr>
          <p:nvPr>
            <p:ph idx="1"/>
          </p:nvPr>
        </p:nvPicPr>
        <p:blipFill>
          <a:blip r:embed="rId3"/>
          <a:stretch>
            <a:fillRect/>
          </a:stretch>
        </p:blipFill>
        <p:spPr>
          <a:xfrm>
            <a:off x="6396461" y="2265020"/>
            <a:ext cx="3848100" cy="3038475"/>
          </a:xfrm>
          <a:prstGeom prst="rect">
            <a:avLst/>
          </a:prstGeom>
        </p:spPr>
      </p:pic>
    </p:spTree>
    <p:extLst>
      <p:ext uri="{BB962C8B-B14F-4D97-AF65-F5344CB8AC3E}">
        <p14:creationId xmlns:p14="http://schemas.microsoft.com/office/powerpoint/2010/main" val="250191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a:pPr>
            <a:r>
              <a:rPr lang="en-US" dirty="0" err="1"/>
              <a:t>Giới</a:t>
            </a:r>
            <a:r>
              <a:rPr lang="en-US" dirty="0"/>
              <a:t> </a:t>
            </a:r>
            <a:r>
              <a:rPr lang="en-US" dirty="0" err="1"/>
              <a:t>thiệu</a:t>
            </a:r>
            <a:r>
              <a:rPr lang="en-US" dirty="0"/>
              <a:t> Crystal reports</a:t>
            </a:r>
            <a:br>
              <a:rPr lang="en-US" dirty="0"/>
            </a:br>
            <a:r>
              <a:rPr lang="en-US" dirty="0"/>
              <a:t>d. Field Explorer </a:t>
            </a:r>
          </a:p>
        </p:txBody>
      </p:sp>
      <p:sp>
        <p:nvSpPr>
          <p:cNvPr id="3" name="Content Placeholder 2"/>
          <p:cNvSpPr>
            <a:spLocks noGrp="1"/>
          </p:cNvSpPr>
          <p:nvPr>
            <p:ph idx="1"/>
          </p:nvPr>
        </p:nvSpPr>
        <p:spPr/>
        <p:txBody>
          <a:bodyPr>
            <a:noAutofit/>
          </a:bodyPr>
          <a:lstStyle/>
          <a:p>
            <a:pPr algn="just"/>
            <a:r>
              <a:rPr lang="vi-VN" b="1" dirty="0" smtClean="0">
                <a:latin typeface="Calibri (Body)"/>
              </a:rPr>
              <a:t>Database </a:t>
            </a:r>
            <a:r>
              <a:rPr lang="vi-VN" b="1" dirty="0">
                <a:latin typeface="Calibri (Body)"/>
              </a:rPr>
              <a:t>fields: </a:t>
            </a:r>
            <a:r>
              <a:rPr lang="vi-VN" dirty="0">
                <a:latin typeface="Calibri (Body)"/>
              </a:rPr>
              <a:t>tất cả các trường dữ liệu của các đối tượng database. Thông thường các trường trong mục này sẽ được hiển thị trong phần detail của </a:t>
            </a:r>
            <a:r>
              <a:rPr lang="vi-VN" dirty="0" smtClean="0">
                <a:latin typeface="Calibri (Body)"/>
              </a:rPr>
              <a:t>report.</a:t>
            </a:r>
            <a:endParaRPr lang="en-US" dirty="0" smtClean="0">
              <a:latin typeface="Calibri (Body)"/>
            </a:endParaRPr>
          </a:p>
          <a:p>
            <a:pPr algn="just"/>
            <a:r>
              <a:rPr lang="vi-VN" b="1" dirty="0" smtClean="0">
                <a:latin typeface="Calibri (Body)"/>
              </a:rPr>
              <a:t>Formula </a:t>
            </a:r>
            <a:r>
              <a:rPr lang="vi-VN" b="1" dirty="0">
                <a:latin typeface="Calibri (Body)"/>
              </a:rPr>
              <a:t>fields: </a:t>
            </a:r>
            <a:r>
              <a:rPr lang="vi-VN" dirty="0">
                <a:latin typeface="Calibri (Body)"/>
              </a:rPr>
              <a:t>các trường tính toán ta định ra. Ví dụ khi làm một report báo cáo hóa đơn bán hàng, giả sử database chỉ lưu trữ giá và số lượng của mặt hàng mua trong hóa đơn mà không lưu trữ thành tiền, khi đó ta có thể tạo một Formula field thành tiền được tính bằng công thức: Thành tiền = Giá * Số lượng. Khi đó ta có thể tạo report với cột thành tiền (mặc dù không được lưu trong database). </a:t>
            </a:r>
            <a:endParaRPr lang="en-US" dirty="0" smtClean="0">
              <a:latin typeface="Calibri (Body)"/>
            </a:endParaRPr>
          </a:p>
        </p:txBody>
      </p:sp>
    </p:spTree>
    <p:extLst>
      <p:ext uri="{BB962C8B-B14F-4D97-AF65-F5344CB8AC3E}">
        <p14:creationId xmlns:p14="http://schemas.microsoft.com/office/powerpoint/2010/main" val="332484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a:pPr>
            <a:r>
              <a:rPr lang="en-US" dirty="0" err="1"/>
              <a:t>Giới</a:t>
            </a:r>
            <a:r>
              <a:rPr lang="en-US" dirty="0"/>
              <a:t> </a:t>
            </a:r>
            <a:r>
              <a:rPr lang="en-US" dirty="0" err="1"/>
              <a:t>thiệu</a:t>
            </a:r>
            <a:r>
              <a:rPr lang="en-US" dirty="0"/>
              <a:t> Crystal reports</a:t>
            </a:r>
            <a:br>
              <a:rPr lang="en-US" dirty="0"/>
            </a:br>
            <a:r>
              <a:rPr lang="en-US" dirty="0"/>
              <a:t>d. Field Explorer </a:t>
            </a:r>
          </a:p>
        </p:txBody>
      </p:sp>
      <p:sp>
        <p:nvSpPr>
          <p:cNvPr id="3" name="Content Placeholder 2"/>
          <p:cNvSpPr>
            <a:spLocks noGrp="1"/>
          </p:cNvSpPr>
          <p:nvPr>
            <p:ph idx="1"/>
          </p:nvPr>
        </p:nvSpPr>
        <p:spPr/>
        <p:txBody>
          <a:bodyPr>
            <a:normAutofit/>
          </a:bodyPr>
          <a:lstStyle/>
          <a:p>
            <a:pPr algn="just"/>
            <a:r>
              <a:rPr lang="vi-VN" b="1" dirty="0">
                <a:latin typeface="Calibri (Body)"/>
              </a:rPr>
              <a:t>Parameter fields: </a:t>
            </a:r>
            <a:r>
              <a:rPr lang="vi-VN" dirty="0">
                <a:latin typeface="Calibri (Body)"/>
              </a:rPr>
              <a:t>các trường tham số cho report. Ví dụ từ VB, ta gọi report và truyền vào tên người báo cáo thì tên sẽ được hiển thị ở report footer. Để làm được điều này ta tạo một paramter field trong Crystal và khi gọi report từ VB hoặc Delphi thì truyền vào. Lưu ý, khi chạy report trong Crystal, những trường param sẽ được hỏi giá trị, ta cần nhập vào ngay trong Crystal để hiển thị tạm thời.  </a:t>
            </a:r>
            <a:endParaRPr lang="en-US" dirty="0">
              <a:latin typeface="Calibri (Body)"/>
            </a:endParaRPr>
          </a:p>
          <a:p>
            <a:pPr algn="just"/>
            <a:r>
              <a:rPr lang="vi-VN" b="1" dirty="0">
                <a:latin typeface="Calibri (Body)"/>
              </a:rPr>
              <a:t>Special fields: </a:t>
            </a:r>
            <a:r>
              <a:rPr lang="vi-VN" dirty="0">
                <a:latin typeface="Calibri (Body)"/>
              </a:rPr>
              <a:t>các trường đặt biệt có sẵn của Crystal như số trang, trang thứ mấy, ngày hiện tại… Thông thường những trường này sẽ được hiển thị trong những phần header, footer. </a:t>
            </a:r>
            <a:endParaRPr lang="en-US" dirty="0">
              <a:latin typeface="Calibri (Body)"/>
            </a:endParaRPr>
          </a:p>
          <a:p>
            <a:endParaRPr lang="en-US" dirty="0"/>
          </a:p>
        </p:txBody>
      </p:sp>
    </p:spTree>
    <p:extLst>
      <p:ext uri="{BB962C8B-B14F-4D97-AF65-F5344CB8AC3E}">
        <p14:creationId xmlns:p14="http://schemas.microsoft.com/office/powerpoint/2010/main" val="413756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2"/>
            </a:pPr>
            <a:r>
              <a:rPr lang="en-US" dirty="0" err="1" smtClean="0"/>
              <a:t>Cài</a:t>
            </a:r>
            <a:r>
              <a:rPr lang="en-US" dirty="0" smtClean="0"/>
              <a:t> </a:t>
            </a:r>
            <a:r>
              <a:rPr lang="en-US" dirty="0" err="1" smtClean="0"/>
              <a:t>đặt</a:t>
            </a:r>
            <a:r>
              <a:rPr lang="en-US" dirty="0" smtClean="0"/>
              <a:t> Crystal reports</a:t>
            </a:r>
            <a:endParaRPr lang="en-US" dirty="0"/>
          </a:p>
        </p:txBody>
      </p:sp>
      <p:sp>
        <p:nvSpPr>
          <p:cNvPr id="3" name="Content Placeholder 2"/>
          <p:cNvSpPr>
            <a:spLocks noGrp="1"/>
          </p:cNvSpPr>
          <p:nvPr>
            <p:ph idx="1"/>
          </p:nvPr>
        </p:nvSpPr>
        <p:spPr/>
        <p:txBody>
          <a:bodyPr/>
          <a:lstStyle/>
          <a:p>
            <a:r>
              <a:rPr lang="en-US" dirty="0" smtClean="0"/>
              <a:t>Download: </a:t>
            </a:r>
            <a:r>
              <a:rPr lang="en-US" u="sng" dirty="0">
                <a:hlinkClick r:id="rId2"/>
              </a:rPr>
              <a:t>http</a:t>
            </a:r>
            <a:r>
              <a:rPr lang="en-US" u="sng" dirty="0" smtClean="0">
                <a:hlinkClick r:id="rId2"/>
              </a:rPr>
              <a:t>://scn.sap.com/docs/DOC-7824</a:t>
            </a:r>
            <a:endParaRPr lang="en-US" u="sng" dirty="0" smtClean="0"/>
          </a:p>
          <a:p>
            <a:endParaRPr lang="en-US" dirty="0"/>
          </a:p>
        </p:txBody>
      </p:sp>
      <p:pic>
        <p:nvPicPr>
          <p:cNvPr id="4" name="Picture 3"/>
          <p:cNvPicPr>
            <a:picLocks noChangeAspect="1"/>
          </p:cNvPicPr>
          <p:nvPr/>
        </p:nvPicPr>
        <p:blipFill>
          <a:blip r:embed="rId3"/>
          <a:stretch>
            <a:fillRect/>
          </a:stretch>
        </p:blipFill>
        <p:spPr>
          <a:xfrm>
            <a:off x="2566987" y="2774373"/>
            <a:ext cx="6600825" cy="3865418"/>
          </a:xfrm>
          <a:prstGeom prst="rect">
            <a:avLst/>
          </a:prstGeom>
        </p:spPr>
      </p:pic>
    </p:spTree>
    <p:extLst>
      <p:ext uri="{BB962C8B-B14F-4D97-AF65-F5344CB8AC3E}">
        <p14:creationId xmlns:p14="http://schemas.microsoft.com/office/powerpoint/2010/main" val="53628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2"/>
            </a:pPr>
            <a:r>
              <a:rPr lang="en-US" dirty="0" err="1" smtClean="0"/>
              <a:t>Cài</a:t>
            </a:r>
            <a:r>
              <a:rPr lang="en-US" dirty="0" smtClean="0"/>
              <a:t> </a:t>
            </a:r>
            <a:r>
              <a:rPr lang="en-US" dirty="0" err="1" smtClean="0"/>
              <a:t>đặt</a:t>
            </a:r>
            <a:r>
              <a:rPr lang="en-US" dirty="0" smtClean="0"/>
              <a:t> Crystal reports</a:t>
            </a:r>
            <a:endParaRPr lang="en-US" dirty="0"/>
          </a:p>
        </p:txBody>
      </p:sp>
      <p:sp>
        <p:nvSpPr>
          <p:cNvPr id="3" name="Content Placeholder 2"/>
          <p:cNvSpPr>
            <a:spLocks noGrp="1"/>
          </p:cNvSpPr>
          <p:nvPr>
            <p:ph idx="1"/>
          </p:nvPr>
        </p:nvSpPr>
        <p:spPr/>
        <p:txBody>
          <a:bodyPr/>
          <a:lstStyle/>
          <a:p>
            <a:r>
              <a:rPr lang="en-US" dirty="0" err="1" smtClean="0"/>
              <a:t>Cài</a:t>
            </a:r>
            <a:r>
              <a:rPr lang="en-US" dirty="0" smtClean="0"/>
              <a:t> </a:t>
            </a:r>
            <a:r>
              <a:rPr lang="en-US" dirty="0" err="1" smtClean="0"/>
              <a:t>đặt</a:t>
            </a:r>
            <a:r>
              <a:rPr lang="en-US" dirty="0" smtClean="0"/>
              <a:t> (</a:t>
            </a:r>
            <a:r>
              <a:rPr lang="en-US" dirty="0" err="1" smtClean="0"/>
              <a:t>Cài</a:t>
            </a:r>
            <a:r>
              <a:rPr lang="en-US" dirty="0" smtClean="0"/>
              <a:t> </a:t>
            </a:r>
            <a:r>
              <a:rPr lang="en-US" dirty="0" err="1" smtClean="0"/>
              <a:t>đặt</a:t>
            </a:r>
            <a:r>
              <a:rPr lang="en-US" dirty="0" smtClean="0"/>
              <a:t> </a:t>
            </a:r>
            <a:r>
              <a:rPr lang="en-US" dirty="0" err="1" smtClean="0"/>
              <a:t>như</a:t>
            </a:r>
            <a:r>
              <a:rPr lang="en-US" dirty="0" smtClean="0"/>
              <a:t> </a:t>
            </a:r>
            <a:r>
              <a:rPr lang="en-US" dirty="0" err="1" smtClean="0"/>
              <a:t>một</a:t>
            </a:r>
            <a:r>
              <a:rPr lang="en-US" dirty="0" smtClean="0"/>
              <a:t> software </a:t>
            </a:r>
            <a:r>
              <a:rPr lang="en-US" dirty="0" err="1" smtClean="0"/>
              <a:t>thông</a:t>
            </a:r>
            <a:r>
              <a:rPr lang="en-US" dirty="0" smtClean="0"/>
              <a:t> </a:t>
            </a:r>
            <a:r>
              <a:rPr lang="en-US" dirty="0" err="1" smtClean="0"/>
              <a:t>thường</a:t>
            </a:r>
            <a:r>
              <a:rPr lang="en-US" dirty="0" smtClean="0"/>
              <a:t>)</a:t>
            </a:r>
          </a:p>
          <a:p>
            <a:pPr marL="0" indent="0">
              <a:buNone/>
            </a:pPr>
            <a:endParaRPr lang="en-US" dirty="0"/>
          </a:p>
        </p:txBody>
      </p:sp>
      <p:pic>
        <p:nvPicPr>
          <p:cNvPr id="5" name="Picture 4"/>
          <p:cNvPicPr/>
          <p:nvPr/>
        </p:nvPicPr>
        <p:blipFill>
          <a:blip r:embed="rId2"/>
          <a:stretch>
            <a:fillRect/>
          </a:stretch>
        </p:blipFill>
        <p:spPr>
          <a:xfrm>
            <a:off x="2940835" y="2712027"/>
            <a:ext cx="6307282" cy="3730337"/>
          </a:xfrm>
          <a:prstGeom prst="rect">
            <a:avLst/>
          </a:prstGeom>
        </p:spPr>
      </p:pic>
    </p:spTree>
    <p:extLst>
      <p:ext uri="{BB962C8B-B14F-4D97-AF65-F5344CB8AC3E}">
        <p14:creationId xmlns:p14="http://schemas.microsoft.com/office/powerpoint/2010/main" val="200884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smtClean="0"/>
              <a:t>tiên</a:t>
            </a:r>
            <a:r>
              <a:rPr lang="en-US" dirty="0" smtClean="0"/>
              <a:t> (Step by Step)</a:t>
            </a:r>
            <a:endParaRPr lang="en-US" dirty="0"/>
          </a:p>
        </p:txBody>
      </p:sp>
      <p:sp>
        <p:nvSpPr>
          <p:cNvPr id="3" name="Content Placeholder 2"/>
          <p:cNvSpPr>
            <a:spLocks noGrp="1"/>
          </p:cNvSpPr>
          <p:nvPr>
            <p:ph idx="1"/>
          </p:nvPr>
        </p:nvSpPr>
        <p:spPr/>
        <p:txBody>
          <a:bodyPr/>
          <a:lstStyle/>
          <a:p>
            <a:pPr lvl="0"/>
            <a:r>
              <a:rPr lang="en-US" dirty="0"/>
              <a:t>Create project “Windows Form Application”</a:t>
            </a:r>
          </a:p>
          <a:p>
            <a:pPr lvl="0"/>
            <a:r>
              <a:rPr lang="en-US" dirty="0"/>
              <a:t>Add </a:t>
            </a:r>
            <a:r>
              <a:rPr lang="en-US" dirty="0" err="1"/>
              <a:t>datasource</a:t>
            </a:r>
            <a:endParaRPr lang="en-US" dirty="0"/>
          </a:p>
          <a:p>
            <a:pPr lvl="0"/>
            <a:r>
              <a:rPr lang="en-US" dirty="0"/>
              <a:t>Add component </a:t>
            </a:r>
            <a:r>
              <a:rPr lang="en-US" dirty="0" err="1"/>
              <a:t>Crystalreportviewer</a:t>
            </a:r>
            <a:endParaRPr lang="en-US" dirty="0"/>
          </a:p>
          <a:p>
            <a:pPr lvl="0"/>
            <a:r>
              <a:rPr lang="en-US" dirty="0"/>
              <a:t>Create new </a:t>
            </a:r>
            <a:r>
              <a:rPr lang="en-US" dirty="0" err="1"/>
              <a:t>CrystalReport</a:t>
            </a:r>
            <a:endParaRPr lang="en-US" dirty="0"/>
          </a:p>
          <a:p>
            <a:r>
              <a:rPr lang="en-US" dirty="0" smtClean="0"/>
              <a:t>Add </a:t>
            </a:r>
            <a:r>
              <a:rPr lang="en-US" dirty="0" err="1" smtClean="0"/>
              <a:t>đối</a:t>
            </a:r>
            <a:r>
              <a:rPr lang="en-US" dirty="0" smtClean="0"/>
              <a:t> </a:t>
            </a:r>
            <a:r>
              <a:rPr lang="en-US" dirty="0" err="1" smtClean="0"/>
              <a:t>tượng</a:t>
            </a:r>
            <a:r>
              <a:rPr lang="en-US" dirty="0" smtClean="0"/>
              <a:t> </a:t>
            </a:r>
            <a:r>
              <a:rPr lang="en-US" dirty="0" err="1" smtClean="0"/>
              <a:t>vào</a:t>
            </a:r>
            <a:r>
              <a:rPr lang="en-US" dirty="0" smtClean="0"/>
              <a:t> report</a:t>
            </a:r>
          </a:p>
          <a:p>
            <a:r>
              <a:rPr lang="en-US" dirty="0" err="1" smtClean="0"/>
              <a:t>Thêm</a:t>
            </a:r>
            <a:r>
              <a:rPr lang="en-US" dirty="0" smtClean="0"/>
              <a:t> </a:t>
            </a:r>
            <a:r>
              <a:rPr lang="en-US" dirty="0" err="1" smtClean="0"/>
              <a:t>các</a:t>
            </a:r>
            <a:r>
              <a:rPr lang="en-US" dirty="0" smtClean="0"/>
              <a:t> </a:t>
            </a:r>
            <a:r>
              <a:rPr lang="en-US" dirty="0" err="1" smtClean="0"/>
              <a:t>công</a:t>
            </a:r>
            <a:r>
              <a:rPr lang="en-US" dirty="0" smtClean="0"/>
              <a:t> </a:t>
            </a:r>
            <a:r>
              <a:rPr lang="en-US" dirty="0" err="1" smtClean="0"/>
              <a:t>thức</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nếu</a:t>
            </a:r>
            <a:r>
              <a:rPr lang="en-US" dirty="0" smtClean="0"/>
              <a:t> </a:t>
            </a:r>
            <a:r>
              <a:rPr lang="en-US" dirty="0" err="1" smtClean="0"/>
              <a:t>có</a:t>
            </a:r>
            <a:endParaRPr lang="en-US" dirty="0"/>
          </a:p>
        </p:txBody>
      </p:sp>
    </p:spTree>
    <p:extLst>
      <p:ext uri="{BB962C8B-B14F-4D97-AF65-F5344CB8AC3E}">
        <p14:creationId xmlns:p14="http://schemas.microsoft.com/office/powerpoint/2010/main" val="126456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a:t>tiên</a:t>
            </a:r>
            <a:r>
              <a:rPr lang="en-US" dirty="0"/>
              <a:t> (Step by Step)</a:t>
            </a:r>
          </a:p>
        </p:txBody>
      </p:sp>
      <p:sp>
        <p:nvSpPr>
          <p:cNvPr id="3" name="Content Placeholder 2"/>
          <p:cNvSpPr>
            <a:spLocks noGrp="1"/>
          </p:cNvSpPr>
          <p:nvPr>
            <p:ph idx="1"/>
          </p:nvPr>
        </p:nvSpPr>
        <p:spPr/>
        <p:txBody>
          <a:bodyPr>
            <a:noAutofit/>
          </a:bodyPr>
          <a:lstStyle/>
          <a:p>
            <a:pPr marL="0" indent="0">
              <a:buNone/>
            </a:pPr>
            <a:r>
              <a:rPr lang="vi-VN" dirty="0" smtClean="0">
                <a:latin typeface="Calibri (Body)"/>
              </a:rPr>
              <a:t>Các </a:t>
            </a:r>
            <a:r>
              <a:rPr lang="vi-VN" dirty="0">
                <a:latin typeface="Calibri (Body)"/>
              </a:rPr>
              <a:t>kiểu báo cáo có thể lựa chọn : </a:t>
            </a:r>
            <a:endParaRPr lang="en-US" dirty="0">
              <a:latin typeface="Calibri (Body)"/>
            </a:endParaRPr>
          </a:p>
          <a:p>
            <a:r>
              <a:rPr lang="vi-VN" dirty="0" smtClean="0">
                <a:latin typeface="Calibri (Body)"/>
              </a:rPr>
              <a:t>Standard </a:t>
            </a:r>
            <a:r>
              <a:rPr lang="vi-VN" dirty="0">
                <a:latin typeface="Calibri (Body)"/>
              </a:rPr>
              <a:t>: báo cáo liệt kê theo dòng cột, cho phép sắp xếp và gom nhóm. Đây là loại hay dùng. </a:t>
            </a:r>
            <a:endParaRPr lang="en-US" dirty="0">
              <a:latin typeface="Calibri (Body)"/>
            </a:endParaRPr>
          </a:p>
          <a:p>
            <a:r>
              <a:rPr lang="vi-VN" dirty="0" smtClean="0">
                <a:latin typeface="Calibri (Body)"/>
              </a:rPr>
              <a:t>Form </a:t>
            </a:r>
            <a:r>
              <a:rPr lang="vi-VN" dirty="0">
                <a:latin typeface="Calibri (Body)"/>
              </a:rPr>
              <a:t>Letter : mỗi mẩu tin trong các báo cáo được trình bày theo dạng thư tín có phần lớn nội dung giống nhau, phần còn lại thay đổi theo các trường(field) đưa vào. </a:t>
            </a:r>
            <a:endParaRPr lang="en-US" dirty="0" smtClean="0">
              <a:latin typeface="Calibri (Body)"/>
            </a:endParaRPr>
          </a:p>
          <a:p>
            <a:r>
              <a:rPr lang="vi-VN" dirty="0" smtClean="0">
                <a:latin typeface="Calibri (Body)"/>
              </a:rPr>
              <a:t>Form </a:t>
            </a:r>
            <a:r>
              <a:rPr lang="vi-VN" dirty="0">
                <a:latin typeface="Calibri (Body)"/>
              </a:rPr>
              <a:t>: mỗi mẩu tin được trình bày theo dạng form </a:t>
            </a:r>
            <a:endParaRPr lang="en-US" dirty="0" smtClean="0">
              <a:latin typeface="Calibri (Body)"/>
            </a:endParaRPr>
          </a:p>
        </p:txBody>
      </p:sp>
    </p:spTree>
    <p:extLst>
      <p:ext uri="{BB962C8B-B14F-4D97-AF65-F5344CB8AC3E}">
        <p14:creationId xmlns:p14="http://schemas.microsoft.com/office/powerpoint/2010/main" val="342868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a:t>tiên</a:t>
            </a:r>
            <a:r>
              <a:rPr lang="en-US" dirty="0"/>
              <a:t> (Step by Step)</a:t>
            </a:r>
          </a:p>
        </p:txBody>
      </p:sp>
      <p:sp>
        <p:nvSpPr>
          <p:cNvPr id="3" name="Content Placeholder 2"/>
          <p:cNvSpPr>
            <a:spLocks noGrp="1"/>
          </p:cNvSpPr>
          <p:nvPr>
            <p:ph idx="1"/>
          </p:nvPr>
        </p:nvSpPr>
        <p:spPr/>
        <p:txBody>
          <a:bodyPr/>
          <a:lstStyle/>
          <a:p>
            <a:r>
              <a:rPr lang="vi-VN" dirty="0">
                <a:latin typeface="Calibri (Body)"/>
              </a:rPr>
              <a:t>Cross-Tab : báo cáo trình bày theo dạng tổ hợp dữ liệu hai chiều </a:t>
            </a:r>
            <a:endParaRPr lang="en-US" dirty="0">
              <a:latin typeface="Calibri (Body)"/>
            </a:endParaRPr>
          </a:p>
          <a:p>
            <a:r>
              <a:rPr lang="vi-VN" dirty="0">
                <a:latin typeface="Calibri (Body)"/>
              </a:rPr>
              <a:t>SubReport : ở loại này, mỗi mẩu tin của báo cáo có kèm theo một báo cáo con. </a:t>
            </a:r>
            <a:endParaRPr lang="en-US" dirty="0">
              <a:latin typeface="Calibri (Body)"/>
            </a:endParaRPr>
          </a:p>
          <a:p>
            <a:r>
              <a:rPr lang="vi-VN" dirty="0">
                <a:latin typeface="Calibri (Body)"/>
              </a:rPr>
              <a:t>Mail Label :mỗi mẩu tin được trình bày theo nhãn địa chỉ </a:t>
            </a:r>
            <a:endParaRPr lang="en-US" dirty="0">
              <a:latin typeface="Calibri (Body)"/>
            </a:endParaRPr>
          </a:p>
          <a:p>
            <a:r>
              <a:rPr lang="vi-VN" dirty="0">
                <a:latin typeface="Calibri (Body)"/>
              </a:rPr>
              <a:t>Crill Down : báo cáo trình bày theo dạng tổng quát, khi nhấn kích đúp chuột lên dữ liệu tổng quát sẽ cho xem chi tiết </a:t>
            </a:r>
            <a:endParaRPr lang="en-US" dirty="0">
              <a:latin typeface="Calibri (Body)"/>
            </a:endParaRPr>
          </a:p>
          <a:p>
            <a:r>
              <a:rPr lang="vi-VN" dirty="0">
                <a:latin typeface="Calibri (Body)"/>
              </a:rPr>
              <a:t>OLAP : báo cáo thể hiện trên lưới thống kê dựa trên nguồn dữ liệu </a:t>
            </a:r>
            <a:r>
              <a:rPr lang="vi-VN" dirty="0" smtClean="0">
                <a:latin typeface="Calibri (Body)"/>
              </a:rPr>
              <a:t>OLAP</a:t>
            </a:r>
            <a:endParaRPr lang="en-US" dirty="0">
              <a:latin typeface="Calibri (Body)"/>
            </a:endParaRPr>
          </a:p>
        </p:txBody>
      </p:sp>
    </p:spTree>
    <p:extLst>
      <p:ext uri="{BB962C8B-B14F-4D97-AF65-F5344CB8AC3E}">
        <p14:creationId xmlns:p14="http://schemas.microsoft.com/office/powerpoint/2010/main" val="183171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a:t>tiên</a:t>
            </a:r>
            <a:endParaRPr lang="en-US" dirty="0"/>
          </a:p>
        </p:txBody>
      </p:sp>
      <p:sp>
        <p:nvSpPr>
          <p:cNvPr id="3" name="Content Placeholder 2"/>
          <p:cNvSpPr>
            <a:spLocks noGrp="1"/>
          </p:cNvSpPr>
          <p:nvPr>
            <p:ph idx="1"/>
          </p:nvPr>
        </p:nvSpPr>
        <p:spPr/>
        <p:txBody>
          <a:bodyPr>
            <a:noAutofit/>
          </a:bodyPr>
          <a:lstStyle/>
          <a:p>
            <a:pPr marL="0" indent="0" algn="just">
              <a:buNone/>
            </a:pPr>
            <a:r>
              <a:rPr lang="en-US" dirty="0" err="1" smtClean="0">
                <a:latin typeface="Calibri (Body)"/>
              </a:rPr>
              <a:t>Lựa</a:t>
            </a:r>
            <a:r>
              <a:rPr lang="en-US" dirty="0" smtClean="0">
                <a:latin typeface="Calibri (Body)"/>
              </a:rPr>
              <a:t> </a:t>
            </a:r>
            <a:r>
              <a:rPr lang="en-US" dirty="0" err="1" smtClean="0">
                <a:latin typeface="Calibri (Body)"/>
              </a:rPr>
              <a:t>chọn</a:t>
            </a:r>
            <a:r>
              <a:rPr lang="en-US" dirty="0" smtClean="0">
                <a:latin typeface="Calibri (Body)"/>
              </a:rPr>
              <a:t> </a:t>
            </a:r>
            <a:r>
              <a:rPr lang="en-US" dirty="0" err="1" smtClean="0">
                <a:latin typeface="Calibri (Body)"/>
              </a:rPr>
              <a:t>các</a:t>
            </a:r>
            <a:r>
              <a:rPr lang="en-US" dirty="0" smtClean="0">
                <a:latin typeface="Calibri (Body)"/>
              </a:rPr>
              <a:t> </a:t>
            </a:r>
            <a:r>
              <a:rPr lang="en-US" dirty="0" err="1" smtClean="0">
                <a:latin typeface="Calibri (Body)"/>
              </a:rPr>
              <a:t>danh</a:t>
            </a:r>
            <a:r>
              <a:rPr lang="en-US" dirty="0" smtClean="0">
                <a:latin typeface="Calibri (Body)"/>
              </a:rPr>
              <a:t> </a:t>
            </a:r>
            <a:r>
              <a:rPr lang="en-US" dirty="0" err="1" smtClean="0">
                <a:latin typeface="Calibri (Body)"/>
              </a:rPr>
              <a:t>mục</a:t>
            </a:r>
            <a:r>
              <a:rPr lang="en-US" dirty="0" smtClean="0">
                <a:latin typeface="Calibri (Body)"/>
              </a:rPr>
              <a:t> tab:</a:t>
            </a:r>
          </a:p>
          <a:p>
            <a:pPr algn="just"/>
            <a:r>
              <a:rPr lang="vi-VN" dirty="0" smtClean="0">
                <a:latin typeface="Calibri (Body)"/>
              </a:rPr>
              <a:t>Data </a:t>
            </a:r>
            <a:r>
              <a:rPr lang="vi-VN" dirty="0">
                <a:latin typeface="Calibri (Body)"/>
              </a:rPr>
              <a:t>: cho phép chọn cơ sở dữ liệu </a:t>
            </a:r>
            <a:endParaRPr lang="en-US" dirty="0" smtClean="0">
              <a:latin typeface="Calibri (Body)"/>
            </a:endParaRPr>
          </a:p>
          <a:p>
            <a:pPr algn="just"/>
            <a:r>
              <a:rPr lang="vi-VN" dirty="0" smtClean="0">
                <a:latin typeface="Calibri (Body)"/>
              </a:rPr>
              <a:t>Link </a:t>
            </a:r>
            <a:r>
              <a:rPr lang="vi-VN" dirty="0">
                <a:latin typeface="Calibri (Body)"/>
              </a:rPr>
              <a:t>: dùng khi CSDL có nhiều hơn một bảng. Dùng để thiết lập quan hệ giữa các bảng. </a:t>
            </a:r>
            <a:endParaRPr lang="en-US" dirty="0" smtClean="0">
              <a:latin typeface="Calibri (Body)"/>
            </a:endParaRPr>
          </a:p>
          <a:p>
            <a:pPr algn="just"/>
            <a:r>
              <a:rPr lang="vi-VN" dirty="0" smtClean="0">
                <a:latin typeface="Calibri (Body)"/>
              </a:rPr>
              <a:t>Field </a:t>
            </a:r>
            <a:r>
              <a:rPr lang="vi-VN" dirty="0">
                <a:latin typeface="Calibri (Body)"/>
              </a:rPr>
              <a:t>: để chọn các field cần thiết cho báo </a:t>
            </a:r>
            <a:r>
              <a:rPr lang="vi-VN" dirty="0" smtClean="0">
                <a:latin typeface="Calibri (Body)"/>
              </a:rPr>
              <a:t>biểu</a:t>
            </a:r>
            <a:endParaRPr lang="en-US" dirty="0" smtClean="0">
              <a:latin typeface="Calibri (Body)"/>
            </a:endParaRPr>
          </a:p>
          <a:p>
            <a:pPr algn="just"/>
            <a:r>
              <a:rPr lang="vi-VN" dirty="0" smtClean="0">
                <a:latin typeface="Calibri (Body)"/>
              </a:rPr>
              <a:t>Group </a:t>
            </a:r>
            <a:r>
              <a:rPr lang="vi-VN" dirty="0">
                <a:latin typeface="Calibri (Body)"/>
              </a:rPr>
              <a:t>: tạo nhóm cho báo biểu </a:t>
            </a:r>
            <a:endParaRPr lang="en-US" dirty="0" smtClean="0">
              <a:latin typeface="Calibri (Body)"/>
            </a:endParaRPr>
          </a:p>
          <a:p>
            <a:pPr algn="just"/>
            <a:r>
              <a:rPr lang="vi-VN" dirty="0" smtClean="0">
                <a:latin typeface="Calibri (Body)"/>
              </a:rPr>
              <a:t>Total </a:t>
            </a:r>
            <a:r>
              <a:rPr lang="vi-VN" dirty="0">
                <a:latin typeface="Calibri (Body)"/>
              </a:rPr>
              <a:t>: tạo các field tính toán (Sum, Count…) </a:t>
            </a:r>
            <a:endParaRPr lang="en-US" dirty="0" smtClean="0">
              <a:latin typeface="Calibri (Body)"/>
            </a:endParaRPr>
          </a:p>
        </p:txBody>
      </p:sp>
    </p:spTree>
    <p:extLst>
      <p:ext uri="{BB962C8B-B14F-4D97-AF65-F5344CB8AC3E}">
        <p14:creationId xmlns:p14="http://schemas.microsoft.com/office/powerpoint/2010/main" val="288836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Tổng</a:t>
            </a:r>
            <a:r>
              <a:rPr lang="en-US" dirty="0" smtClean="0"/>
              <a:t> </a:t>
            </a:r>
            <a:r>
              <a:rPr lang="en-US" dirty="0" err="1" smtClean="0"/>
              <a:t>quan</a:t>
            </a:r>
            <a:r>
              <a:rPr lang="en-US" dirty="0" smtClean="0"/>
              <a:t> Crystal report .NET</a:t>
            </a:r>
            <a:endParaRPr lang="en-US" dirty="0"/>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dirty="0" err="1" smtClean="0"/>
              <a:t>Giới</a:t>
            </a:r>
            <a:r>
              <a:rPr lang="en-US" dirty="0" smtClean="0"/>
              <a:t> </a:t>
            </a:r>
            <a:r>
              <a:rPr lang="en-US" dirty="0" err="1" smtClean="0"/>
              <a:t>thiệu</a:t>
            </a:r>
            <a:r>
              <a:rPr lang="en-US" dirty="0" smtClean="0"/>
              <a:t> Crystal </a:t>
            </a:r>
            <a:r>
              <a:rPr lang="en-US" dirty="0" smtClean="0"/>
              <a:t>reports</a:t>
            </a:r>
          </a:p>
          <a:p>
            <a:pPr marL="0" indent="0">
              <a:buNone/>
            </a:pPr>
            <a:r>
              <a:rPr lang="en-US" dirty="0"/>
              <a:t>	</a:t>
            </a:r>
            <a:r>
              <a:rPr lang="en-US" dirty="0" smtClean="0"/>
              <a:t>- Crystal report </a:t>
            </a:r>
            <a:r>
              <a:rPr lang="en-US" dirty="0" err="1" smtClean="0"/>
              <a:t>là</a:t>
            </a:r>
            <a:r>
              <a:rPr lang="en-US" dirty="0" smtClean="0"/>
              <a:t> </a:t>
            </a:r>
            <a:r>
              <a:rPr lang="en-US" dirty="0" err="1" smtClean="0"/>
              <a:t>gì</a:t>
            </a:r>
            <a:r>
              <a:rPr lang="en-US" dirty="0" smtClean="0"/>
              <a:t>?</a:t>
            </a:r>
          </a:p>
          <a:p>
            <a:pPr marL="0" indent="0">
              <a:buNone/>
            </a:pPr>
            <a:r>
              <a:rPr lang="en-US" dirty="0"/>
              <a:t>	</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điểm</a:t>
            </a:r>
            <a:r>
              <a:rPr lang="en-US" dirty="0" smtClean="0"/>
              <a:t> </a:t>
            </a:r>
            <a:r>
              <a:rPr lang="en-US" dirty="0" err="1" smtClean="0"/>
              <a:t>của</a:t>
            </a:r>
            <a:r>
              <a:rPr lang="en-US" dirty="0" smtClean="0"/>
              <a:t> crystal report.</a:t>
            </a:r>
          </a:p>
          <a:p>
            <a:pPr marL="0" indent="0">
              <a:buNone/>
            </a:pPr>
            <a:r>
              <a:rPr lang="en-US" dirty="0"/>
              <a:t>	</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crystal report</a:t>
            </a:r>
          </a:p>
          <a:p>
            <a:pPr marL="0" indent="0">
              <a:buNone/>
            </a:pPr>
            <a:r>
              <a:rPr lang="en-US" dirty="0"/>
              <a:t>	</a:t>
            </a:r>
            <a:r>
              <a:rPr lang="en-US" dirty="0" smtClean="0"/>
              <a:t>- Field </a:t>
            </a:r>
            <a:r>
              <a:rPr lang="en-US" dirty="0"/>
              <a:t>Explorer </a:t>
            </a:r>
            <a:endParaRPr lang="en-US" dirty="0" smtClean="0"/>
          </a:p>
          <a:p>
            <a:pPr marL="457200" indent="-457200">
              <a:buFont typeface="+mj-lt"/>
              <a:buAutoNum type="arabicPeriod" startAt="2"/>
            </a:pPr>
            <a:r>
              <a:rPr lang="en-US" dirty="0" err="1" smtClean="0"/>
              <a:t>Cài</a:t>
            </a:r>
            <a:r>
              <a:rPr lang="en-US" dirty="0" smtClean="0"/>
              <a:t> </a:t>
            </a:r>
            <a:r>
              <a:rPr lang="en-US" dirty="0" err="1" smtClean="0"/>
              <a:t>đặt</a:t>
            </a:r>
            <a:r>
              <a:rPr lang="en-US" dirty="0" smtClean="0"/>
              <a:t> Crystal reports</a:t>
            </a:r>
          </a:p>
          <a:p>
            <a:pPr marL="457200" indent="-457200">
              <a:buFont typeface="+mj-lt"/>
              <a:buAutoNum type="arabicPeriod" startAt="2"/>
            </a:pPr>
            <a:r>
              <a:rPr lang="en-US" dirty="0" smtClean="0"/>
              <a:t>Thiết kế reports đầu </a:t>
            </a:r>
            <a:r>
              <a:rPr lang="en-US" dirty="0"/>
              <a:t>tiên Windows Form</a:t>
            </a:r>
            <a:endParaRPr lang="en-US" dirty="0" smtClean="0"/>
          </a:p>
          <a:p>
            <a:pPr marL="457200" indent="-457200">
              <a:buFont typeface="+mj-lt"/>
              <a:buAutoNum type="arabicPeriod" startAt="2"/>
            </a:pPr>
            <a:r>
              <a:rPr lang="en-US" dirty="0" smtClean="0"/>
              <a:t>Create </a:t>
            </a:r>
            <a:r>
              <a:rPr lang="en-US" dirty="0"/>
              <a:t>Crystal reports cho </a:t>
            </a:r>
            <a:r>
              <a:rPr lang="en-US" dirty="0" smtClean="0"/>
              <a:t>Web Form</a:t>
            </a:r>
          </a:p>
        </p:txBody>
      </p:sp>
    </p:spTree>
    <p:extLst>
      <p:ext uri="{BB962C8B-B14F-4D97-AF65-F5344CB8AC3E}">
        <p14:creationId xmlns:p14="http://schemas.microsoft.com/office/powerpoint/2010/main" val="369081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a:t>tiên</a:t>
            </a:r>
            <a:endParaRPr lang="en-US" dirty="0"/>
          </a:p>
        </p:txBody>
      </p:sp>
      <p:sp>
        <p:nvSpPr>
          <p:cNvPr id="3" name="Content Placeholder 2"/>
          <p:cNvSpPr>
            <a:spLocks noGrp="1"/>
          </p:cNvSpPr>
          <p:nvPr>
            <p:ph idx="1"/>
          </p:nvPr>
        </p:nvSpPr>
        <p:spPr/>
        <p:txBody>
          <a:bodyPr/>
          <a:lstStyle/>
          <a:p>
            <a:pPr algn="just"/>
            <a:r>
              <a:rPr lang="vi-VN" dirty="0">
                <a:latin typeface="Calibri (Body)"/>
              </a:rPr>
              <a:t>Top N : khai báo khi muốn hiển thị một số mẩu tin nhất định theo một thứ tự nào đó. Lựa chọn các danh mục Tab </a:t>
            </a:r>
            <a:endParaRPr lang="en-US" dirty="0">
              <a:latin typeface="Calibri (Body)"/>
            </a:endParaRPr>
          </a:p>
          <a:p>
            <a:pPr algn="just"/>
            <a:r>
              <a:rPr lang="vi-VN" dirty="0">
                <a:latin typeface="Calibri (Body)"/>
              </a:rPr>
              <a:t> Chart : khi muốn báo cáo hiển thị dạng biểu đồ</a:t>
            </a:r>
            <a:endParaRPr lang="en-US" dirty="0">
              <a:latin typeface="Calibri (Body)"/>
            </a:endParaRPr>
          </a:p>
          <a:p>
            <a:pPr algn="just"/>
            <a:r>
              <a:rPr lang="vi-VN" dirty="0">
                <a:latin typeface="Calibri (Body)"/>
              </a:rPr>
              <a:t>Select : cho phép lọc các bào cáo theo điều kiện định sẵn</a:t>
            </a:r>
            <a:endParaRPr lang="en-US" dirty="0">
              <a:latin typeface="Calibri (Body)"/>
            </a:endParaRPr>
          </a:p>
          <a:p>
            <a:pPr algn="just"/>
            <a:r>
              <a:rPr lang="vi-VN" dirty="0">
                <a:latin typeface="Calibri (Body)"/>
              </a:rPr>
              <a:t>Style : cho phép chọn lựa kiểu trình bày báo cáo theo các kiểu có sẵn Cuối cùng ấn Finish để xem báo biểu</a:t>
            </a:r>
            <a:endParaRPr lang="en-US" dirty="0">
              <a:latin typeface="Calibri (Body)"/>
            </a:endParaRPr>
          </a:p>
          <a:p>
            <a:pPr algn="just"/>
            <a:endParaRPr lang="en-US" dirty="0">
              <a:latin typeface="Calibri (Body)"/>
            </a:endParaRPr>
          </a:p>
        </p:txBody>
      </p:sp>
    </p:spTree>
    <p:extLst>
      <p:ext uri="{BB962C8B-B14F-4D97-AF65-F5344CB8AC3E}">
        <p14:creationId xmlns:p14="http://schemas.microsoft.com/office/powerpoint/2010/main" val="87988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smtClean="0"/>
              <a:t>tiên</a:t>
            </a:r>
            <a:endParaRPr lang="en-US" dirty="0"/>
          </a:p>
        </p:txBody>
      </p:sp>
      <p:sp>
        <p:nvSpPr>
          <p:cNvPr id="3" name="Content Placeholder 2"/>
          <p:cNvSpPr>
            <a:spLocks noGrp="1"/>
          </p:cNvSpPr>
          <p:nvPr>
            <p:ph idx="1"/>
          </p:nvPr>
        </p:nvSpPr>
        <p:spPr/>
        <p:txBody>
          <a:bodyPr/>
          <a:lstStyle/>
          <a:p>
            <a:pPr lvl="0"/>
            <a:r>
              <a:rPr lang="en-US" dirty="0"/>
              <a:t>Create project “Windows Form Application</a:t>
            </a:r>
            <a:r>
              <a:rPr lang="en-US" dirty="0" smtClean="0"/>
              <a:t>”</a:t>
            </a:r>
          </a:p>
          <a:p>
            <a:pPr lvl="0"/>
            <a:endParaRPr lang="en-US" dirty="0"/>
          </a:p>
        </p:txBody>
      </p:sp>
      <p:pic>
        <p:nvPicPr>
          <p:cNvPr id="4" name="Picture 3"/>
          <p:cNvPicPr/>
          <p:nvPr/>
        </p:nvPicPr>
        <p:blipFill>
          <a:blip r:embed="rId2"/>
          <a:stretch>
            <a:fillRect/>
          </a:stretch>
        </p:blipFill>
        <p:spPr>
          <a:xfrm>
            <a:off x="2655085" y="2712027"/>
            <a:ext cx="6878782" cy="3827228"/>
          </a:xfrm>
          <a:prstGeom prst="rect">
            <a:avLst/>
          </a:prstGeom>
        </p:spPr>
      </p:pic>
    </p:spTree>
    <p:extLst>
      <p:ext uri="{BB962C8B-B14F-4D97-AF65-F5344CB8AC3E}">
        <p14:creationId xmlns:p14="http://schemas.microsoft.com/office/powerpoint/2010/main" val="172055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smtClean="0"/>
              <a:t>tiên</a:t>
            </a:r>
            <a:endParaRPr lang="en-US" dirty="0"/>
          </a:p>
        </p:txBody>
      </p:sp>
      <p:sp>
        <p:nvSpPr>
          <p:cNvPr id="3" name="Content Placeholder 2"/>
          <p:cNvSpPr>
            <a:spLocks noGrp="1"/>
          </p:cNvSpPr>
          <p:nvPr>
            <p:ph idx="1"/>
          </p:nvPr>
        </p:nvSpPr>
        <p:spPr/>
        <p:txBody>
          <a:bodyPr/>
          <a:lstStyle/>
          <a:p>
            <a:pPr lvl="0"/>
            <a:r>
              <a:rPr lang="en-US" dirty="0" smtClean="0"/>
              <a:t>Add </a:t>
            </a:r>
            <a:r>
              <a:rPr lang="en-US" dirty="0" err="1" smtClean="0"/>
              <a:t>Datasource</a:t>
            </a:r>
            <a:endParaRPr lang="en-US" dirty="0" smtClean="0"/>
          </a:p>
          <a:p>
            <a:pPr lvl="0"/>
            <a:endParaRPr lang="en-US" dirty="0"/>
          </a:p>
        </p:txBody>
      </p:sp>
      <p:pic>
        <p:nvPicPr>
          <p:cNvPr id="6" name="Picture 5"/>
          <p:cNvPicPr/>
          <p:nvPr/>
        </p:nvPicPr>
        <p:blipFill>
          <a:blip r:embed="rId2"/>
          <a:stretch>
            <a:fillRect/>
          </a:stretch>
        </p:blipFill>
        <p:spPr>
          <a:xfrm>
            <a:off x="2701844" y="2743201"/>
            <a:ext cx="6785264" cy="3931136"/>
          </a:xfrm>
          <a:prstGeom prst="rect">
            <a:avLst/>
          </a:prstGeom>
        </p:spPr>
      </p:pic>
    </p:spTree>
    <p:extLst>
      <p:ext uri="{BB962C8B-B14F-4D97-AF65-F5344CB8AC3E}">
        <p14:creationId xmlns:p14="http://schemas.microsoft.com/office/powerpoint/2010/main" val="1854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smtClean="0"/>
              <a:t>tiên</a:t>
            </a:r>
            <a:endParaRPr lang="en-US" dirty="0"/>
          </a:p>
        </p:txBody>
      </p:sp>
      <p:sp>
        <p:nvSpPr>
          <p:cNvPr id="3" name="Content Placeholder 2"/>
          <p:cNvSpPr>
            <a:spLocks noGrp="1"/>
          </p:cNvSpPr>
          <p:nvPr>
            <p:ph idx="1"/>
          </p:nvPr>
        </p:nvSpPr>
        <p:spPr/>
        <p:txBody>
          <a:bodyPr/>
          <a:lstStyle/>
          <a:p>
            <a:pPr lvl="0"/>
            <a:r>
              <a:rPr lang="en-US" dirty="0"/>
              <a:t>Add component </a:t>
            </a:r>
            <a:r>
              <a:rPr lang="en-US" dirty="0" err="1"/>
              <a:t>Crystalreportviewer</a:t>
            </a:r>
            <a:endParaRPr lang="en-US" dirty="0"/>
          </a:p>
          <a:p>
            <a:pPr lvl="0"/>
            <a:endParaRPr lang="en-US" dirty="0"/>
          </a:p>
        </p:txBody>
      </p:sp>
      <p:pic>
        <p:nvPicPr>
          <p:cNvPr id="6" name="Picture 5"/>
          <p:cNvPicPr/>
          <p:nvPr/>
        </p:nvPicPr>
        <p:blipFill>
          <a:blip r:embed="rId2"/>
          <a:stretch>
            <a:fillRect/>
          </a:stretch>
        </p:blipFill>
        <p:spPr>
          <a:xfrm>
            <a:off x="2817876" y="2705100"/>
            <a:ext cx="6553200" cy="3905250"/>
          </a:xfrm>
          <a:prstGeom prst="rect">
            <a:avLst/>
          </a:prstGeom>
        </p:spPr>
      </p:pic>
    </p:spTree>
    <p:extLst>
      <p:ext uri="{BB962C8B-B14F-4D97-AF65-F5344CB8AC3E}">
        <p14:creationId xmlns:p14="http://schemas.microsoft.com/office/powerpoint/2010/main" val="218004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smtClean="0"/>
              <a:t>tiên</a:t>
            </a:r>
            <a:endParaRPr lang="en-US" dirty="0"/>
          </a:p>
        </p:txBody>
      </p:sp>
      <p:sp>
        <p:nvSpPr>
          <p:cNvPr id="3" name="Content Placeholder 2"/>
          <p:cNvSpPr>
            <a:spLocks noGrp="1"/>
          </p:cNvSpPr>
          <p:nvPr>
            <p:ph idx="1"/>
          </p:nvPr>
        </p:nvSpPr>
        <p:spPr/>
        <p:txBody>
          <a:bodyPr/>
          <a:lstStyle/>
          <a:p>
            <a:pPr lvl="0"/>
            <a:r>
              <a:rPr lang="en-US" dirty="0"/>
              <a:t>Create new </a:t>
            </a:r>
            <a:r>
              <a:rPr lang="en-US" dirty="0" err="1"/>
              <a:t>CrystalReport</a:t>
            </a:r>
            <a:endParaRPr lang="en-US" dirty="0"/>
          </a:p>
          <a:p>
            <a:pPr lvl="0"/>
            <a:endParaRPr lang="en-US" dirty="0"/>
          </a:p>
        </p:txBody>
      </p:sp>
    </p:spTree>
    <p:extLst>
      <p:ext uri="{BB962C8B-B14F-4D97-AF65-F5344CB8AC3E}">
        <p14:creationId xmlns:p14="http://schemas.microsoft.com/office/powerpoint/2010/main" val="322105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smtClean="0"/>
              <a:t>tiên</a:t>
            </a:r>
            <a:endParaRPr lang="en-US" dirty="0"/>
          </a:p>
        </p:txBody>
      </p:sp>
      <p:pic>
        <p:nvPicPr>
          <p:cNvPr id="4" name="Content Placeholder 3"/>
          <p:cNvPicPr>
            <a:picLocks noGrp="1"/>
          </p:cNvPicPr>
          <p:nvPr>
            <p:ph idx="1"/>
          </p:nvPr>
        </p:nvPicPr>
        <p:blipFill>
          <a:blip r:embed="rId2"/>
          <a:stretch>
            <a:fillRect/>
          </a:stretch>
        </p:blipFill>
        <p:spPr>
          <a:xfrm>
            <a:off x="2551112" y="2190750"/>
            <a:ext cx="7086600" cy="3986213"/>
          </a:xfrm>
          <a:prstGeom prst="rect">
            <a:avLst/>
          </a:prstGeom>
        </p:spPr>
      </p:pic>
    </p:spTree>
    <p:extLst>
      <p:ext uri="{BB962C8B-B14F-4D97-AF65-F5344CB8AC3E}">
        <p14:creationId xmlns:p14="http://schemas.microsoft.com/office/powerpoint/2010/main" val="189473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smtClean="0"/>
              <a:t>tiên</a:t>
            </a:r>
            <a:endParaRPr lang="en-US" dirty="0"/>
          </a:p>
        </p:txBody>
      </p:sp>
      <p:pic>
        <p:nvPicPr>
          <p:cNvPr id="6" name="Content Placeholder 5"/>
          <p:cNvPicPr>
            <a:picLocks noGrp="1"/>
          </p:cNvPicPr>
          <p:nvPr>
            <p:ph idx="1"/>
          </p:nvPr>
        </p:nvPicPr>
        <p:blipFill>
          <a:blip r:embed="rId2"/>
          <a:stretch>
            <a:fillRect/>
          </a:stretch>
        </p:blipFill>
        <p:spPr>
          <a:xfrm>
            <a:off x="2551112" y="2190750"/>
            <a:ext cx="7086600" cy="3986213"/>
          </a:xfrm>
          <a:prstGeom prst="rect">
            <a:avLst/>
          </a:prstGeom>
        </p:spPr>
      </p:pic>
    </p:spTree>
    <p:extLst>
      <p:ext uri="{BB962C8B-B14F-4D97-AF65-F5344CB8AC3E}">
        <p14:creationId xmlns:p14="http://schemas.microsoft.com/office/powerpoint/2010/main" val="135316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smtClean="0"/>
              <a:t>tiên</a:t>
            </a:r>
            <a:endParaRPr lang="en-US" dirty="0"/>
          </a:p>
        </p:txBody>
      </p:sp>
      <p:pic>
        <p:nvPicPr>
          <p:cNvPr id="5" name="Content Placeholder 4"/>
          <p:cNvPicPr>
            <a:picLocks noGrp="1"/>
          </p:cNvPicPr>
          <p:nvPr>
            <p:ph idx="1"/>
          </p:nvPr>
        </p:nvPicPr>
        <p:blipFill>
          <a:blip r:embed="rId2"/>
          <a:stretch>
            <a:fillRect/>
          </a:stretch>
        </p:blipFill>
        <p:spPr>
          <a:xfrm>
            <a:off x="2551112" y="2190750"/>
            <a:ext cx="7086600" cy="3986213"/>
          </a:xfrm>
          <a:prstGeom prst="rect">
            <a:avLst/>
          </a:prstGeom>
        </p:spPr>
      </p:pic>
    </p:spTree>
    <p:extLst>
      <p:ext uri="{BB962C8B-B14F-4D97-AF65-F5344CB8AC3E}">
        <p14:creationId xmlns:p14="http://schemas.microsoft.com/office/powerpoint/2010/main" val="410923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smtClean="0"/>
              <a:t>tiên</a:t>
            </a:r>
            <a:endParaRPr lang="en-US" dirty="0"/>
          </a:p>
        </p:txBody>
      </p:sp>
      <p:pic>
        <p:nvPicPr>
          <p:cNvPr id="6" name="Content Placeholder 5"/>
          <p:cNvPicPr>
            <a:picLocks noGrp="1"/>
          </p:cNvPicPr>
          <p:nvPr>
            <p:ph idx="1"/>
          </p:nvPr>
        </p:nvPicPr>
        <p:blipFill>
          <a:blip r:embed="rId2"/>
          <a:stretch>
            <a:fillRect/>
          </a:stretch>
        </p:blipFill>
        <p:spPr>
          <a:xfrm>
            <a:off x="2551112" y="2190750"/>
            <a:ext cx="7086600" cy="3986213"/>
          </a:xfrm>
          <a:prstGeom prst="rect">
            <a:avLst/>
          </a:prstGeom>
        </p:spPr>
      </p:pic>
    </p:spTree>
    <p:extLst>
      <p:ext uri="{BB962C8B-B14F-4D97-AF65-F5344CB8AC3E}">
        <p14:creationId xmlns:p14="http://schemas.microsoft.com/office/powerpoint/2010/main" val="70283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smtClean="0"/>
              <a:t>tiên</a:t>
            </a:r>
            <a:endParaRPr lang="en-US" dirty="0"/>
          </a:p>
        </p:txBody>
      </p:sp>
      <p:pic>
        <p:nvPicPr>
          <p:cNvPr id="7" name="Content Placeholder 6"/>
          <p:cNvPicPr>
            <a:picLocks noGrp="1"/>
          </p:cNvPicPr>
          <p:nvPr>
            <p:ph idx="1"/>
          </p:nvPr>
        </p:nvPicPr>
        <p:blipFill>
          <a:blip r:embed="rId2"/>
          <a:stretch>
            <a:fillRect/>
          </a:stretch>
        </p:blipFill>
        <p:spPr>
          <a:xfrm>
            <a:off x="2551112" y="2190750"/>
            <a:ext cx="7086600" cy="3986213"/>
          </a:xfrm>
          <a:prstGeom prst="rect">
            <a:avLst/>
          </a:prstGeom>
        </p:spPr>
      </p:pic>
    </p:spTree>
    <p:extLst>
      <p:ext uri="{BB962C8B-B14F-4D97-AF65-F5344CB8AC3E}">
        <p14:creationId xmlns:p14="http://schemas.microsoft.com/office/powerpoint/2010/main" val="155452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a:pPr>
            <a:r>
              <a:rPr lang="en-US" dirty="0" err="1"/>
              <a:t>Giới</a:t>
            </a:r>
            <a:r>
              <a:rPr lang="en-US" dirty="0"/>
              <a:t> </a:t>
            </a:r>
            <a:r>
              <a:rPr lang="en-US" dirty="0" err="1"/>
              <a:t>thiệu</a:t>
            </a:r>
            <a:r>
              <a:rPr lang="en-US" dirty="0"/>
              <a:t> Crystal </a:t>
            </a:r>
            <a:r>
              <a:rPr lang="en-US" dirty="0" smtClean="0"/>
              <a:t>reports</a:t>
            </a:r>
            <a:r>
              <a:rPr lang="en-US" dirty="0"/>
              <a:t/>
            </a:r>
            <a:br>
              <a:rPr lang="en-US" dirty="0"/>
            </a:br>
            <a:r>
              <a:rPr lang="en-US" dirty="0" smtClean="0"/>
              <a:t>a. Crystal reports </a:t>
            </a:r>
            <a:r>
              <a:rPr lang="en-US" dirty="0" err="1" smtClean="0"/>
              <a:t>là</a:t>
            </a:r>
            <a:r>
              <a:rPr lang="en-US" dirty="0" smtClean="0"/>
              <a:t> </a:t>
            </a:r>
            <a:r>
              <a:rPr lang="en-US" dirty="0" err="1" smtClean="0"/>
              <a:t>gì</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err="1" smtClean="0"/>
              <a:t>Là</a:t>
            </a:r>
            <a:r>
              <a:rPr lang="en-US" dirty="0" smtClean="0"/>
              <a:t> </a:t>
            </a:r>
            <a:r>
              <a:rPr lang="en-US" dirty="0" err="1" smtClean="0"/>
              <a:t>một</a:t>
            </a:r>
            <a:r>
              <a:rPr lang="en-US" dirty="0" smtClean="0"/>
              <a:t> Add-on (integrate) </a:t>
            </a:r>
            <a:r>
              <a:rPr lang="en-US" dirty="0" err="1" smtClean="0"/>
              <a:t>được</a:t>
            </a:r>
            <a:r>
              <a:rPr lang="en-US" dirty="0" smtClean="0"/>
              <a:t> </a:t>
            </a:r>
            <a:r>
              <a:rPr lang="en-US" dirty="0" err="1" smtClean="0"/>
              <a:t>tích</a:t>
            </a:r>
            <a:r>
              <a:rPr lang="en-US" dirty="0" smtClean="0"/>
              <a:t> </a:t>
            </a:r>
            <a:r>
              <a:rPr lang="en-US" dirty="0" err="1" smtClean="0"/>
              <a:t>hợp</a:t>
            </a:r>
            <a:r>
              <a:rPr lang="en-US" dirty="0" smtClean="0"/>
              <a:t> </a:t>
            </a:r>
            <a:r>
              <a:rPr lang="en-US" dirty="0" err="1" smtClean="0"/>
              <a:t>vào</a:t>
            </a:r>
            <a:r>
              <a:rPr lang="en-US" dirty="0" smtClean="0"/>
              <a:t> Visual Studio.</a:t>
            </a:r>
          </a:p>
          <a:p>
            <a:r>
              <a:rPr lang="en-US" dirty="0" err="1" smtClean="0"/>
              <a:t>Là</a:t>
            </a:r>
            <a:r>
              <a:rPr lang="en-US" dirty="0" smtClean="0"/>
              <a:t> </a:t>
            </a:r>
            <a:r>
              <a:rPr lang="en-US" dirty="0" err="1" smtClean="0"/>
              <a:t>một</a:t>
            </a:r>
            <a:r>
              <a:rPr lang="en-US" dirty="0" smtClean="0"/>
              <a:t> </a:t>
            </a:r>
            <a:r>
              <a:rPr lang="en-US" dirty="0" err="1" smtClean="0"/>
              <a:t>công</a:t>
            </a:r>
            <a:r>
              <a:rPr lang="en-US" dirty="0" smtClean="0"/>
              <a:t> </a:t>
            </a:r>
            <a:r>
              <a:rPr lang="en-US" dirty="0" err="1"/>
              <a:t>cụ</a:t>
            </a:r>
            <a:r>
              <a:rPr lang="en-US" dirty="0"/>
              <a:t> </a:t>
            </a:r>
            <a:r>
              <a:rPr lang="en-US" dirty="0" err="1"/>
              <a:t>thiết</a:t>
            </a:r>
            <a:r>
              <a:rPr lang="en-US" dirty="0"/>
              <a:t> </a:t>
            </a:r>
            <a:r>
              <a:rPr lang="en-US" dirty="0" err="1"/>
              <a:t>kế</a:t>
            </a:r>
            <a:r>
              <a:rPr lang="en-US" dirty="0"/>
              <a:t> </a:t>
            </a:r>
            <a:r>
              <a:rPr lang="en-US" dirty="0" err="1"/>
              <a:t>báo</a:t>
            </a:r>
            <a:r>
              <a:rPr lang="en-US" dirty="0"/>
              <a:t> </a:t>
            </a:r>
            <a:r>
              <a:rPr lang="en-US" dirty="0" err="1"/>
              <a:t>cáo</a:t>
            </a:r>
            <a:r>
              <a:rPr lang="en-US" dirty="0"/>
              <a:t> </a:t>
            </a:r>
            <a:r>
              <a:rPr lang="en-US" dirty="0" err="1"/>
              <a:t>cho</a:t>
            </a:r>
            <a:r>
              <a:rPr lang="en-US" dirty="0"/>
              <a:t> </a:t>
            </a:r>
            <a:r>
              <a:rPr lang="en-US" dirty="0" err="1"/>
              <a:t>phép</a:t>
            </a:r>
            <a:r>
              <a:rPr lang="en-US" dirty="0"/>
              <a:t> </a:t>
            </a:r>
            <a:r>
              <a:rPr lang="en-US" dirty="0" err="1"/>
              <a:t>bạn</a:t>
            </a:r>
            <a:r>
              <a:rPr lang="en-US" dirty="0"/>
              <a:t> </a:t>
            </a:r>
            <a:r>
              <a:rPr lang="en-US" dirty="0" err="1"/>
              <a:t>tạo</a:t>
            </a:r>
            <a:r>
              <a:rPr lang="en-US" dirty="0"/>
              <a:t> </a:t>
            </a:r>
            <a:r>
              <a:rPr lang="en-US" dirty="0" err="1"/>
              <a:t>ra</a:t>
            </a:r>
            <a:r>
              <a:rPr lang="en-US" dirty="0"/>
              <a:t> </a:t>
            </a:r>
            <a:r>
              <a:rPr lang="en-US" dirty="0" err="1"/>
              <a:t>những</a:t>
            </a:r>
            <a:r>
              <a:rPr lang="en-US" dirty="0"/>
              <a:t> </a:t>
            </a:r>
            <a:r>
              <a:rPr lang="en-US" dirty="0" err="1" smtClean="0"/>
              <a:t>báo</a:t>
            </a:r>
            <a:r>
              <a:rPr lang="en-US" dirty="0" smtClean="0"/>
              <a:t> </a:t>
            </a:r>
            <a:r>
              <a:rPr lang="en-US" dirty="0" err="1" smtClean="0"/>
              <a:t>cáo</a:t>
            </a:r>
            <a:r>
              <a:rPr lang="en-US" dirty="0" smtClean="0"/>
              <a:t> </a:t>
            </a:r>
            <a:r>
              <a:rPr lang="en-US" dirty="0" err="1"/>
              <a:t>bằng</a:t>
            </a:r>
            <a:r>
              <a:rPr lang="en-US" dirty="0"/>
              <a:t> </a:t>
            </a:r>
            <a:r>
              <a:rPr lang="en-US" dirty="0" err="1"/>
              <a:t>cách</a:t>
            </a:r>
            <a:r>
              <a:rPr lang="en-US" dirty="0"/>
              <a:t> </a:t>
            </a:r>
            <a:r>
              <a:rPr lang="en-US" dirty="0" err="1"/>
              <a:t>tìm</a:t>
            </a:r>
            <a:r>
              <a:rPr lang="en-US" dirty="0"/>
              <a:t> </a:t>
            </a:r>
            <a:r>
              <a:rPr lang="en-US" dirty="0" err="1"/>
              <a:t>và</a:t>
            </a:r>
            <a:r>
              <a:rPr lang="en-US" dirty="0"/>
              <a:t> </a:t>
            </a:r>
            <a:r>
              <a:rPr lang="en-US" dirty="0" err="1"/>
              <a:t>định</a:t>
            </a:r>
            <a:r>
              <a:rPr lang="en-US" dirty="0"/>
              <a:t> </a:t>
            </a:r>
            <a:r>
              <a:rPr lang="en-US" dirty="0" err="1"/>
              <a:t>dạng</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một</a:t>
            </a:r>
            <a:r>
              <a:rPr lang="en-US" dirty="0"/>
              <a:t> </a:t>
            </a:r>
            <a:r>
              <a:rPr lang="en-US" dirty="0" err="1"/>
              <a:t>nguồn</a:t>
            </a:r>
            <a:r>
              <a:rPr lang="en-US" dirty="0"/>
              <a:t> </a:t>
            </a:r>
            <a:r>
              <a:rPr lang="en-US" dirty="0" err="1"/>
              <a:t>dữ</a:t>
            </a:r>
            <a:r>
              <a:rPr lang="en-US" dirty="0"/>
              <a:t> </a:t>
            </a:r>
            <a:r>
              <a:rPr lang="en-US" dirty="0" err="1"/>
              <a:t>liệu</a:t>
            </a:r>
            <a:r>
              <a:rPr lang="en-US" dirty="0"/>
              <a:t> hay </a:t>
            </a:r>
            <a:r>
              <a:rPr lang="en-US" dirty="0" err="1"/>
              <a:t>từ</a:t>
            </a:r>
            <a:r>
              <a:rPr lang="en-US" dirty="0"/>
              <a:t> </a:t>
            </a:r>
            <a:r>
              <a:rPr lang="en-US" dirty="0" err="1"/>
              <a:t>những</a:t>
            </a:r>
            <a:r>
              <a:rPr lang="en-US" dirty="0"/>
              <a:t> </a:t>
            </a:r>
            <a:r>
              <a:rPr lang="en-US" dirty="0" err="1"/>
              <a:t>nguồn</a:t>
            </a:r>
            <a:r>
              <a:rPr lang="en-US" dirty="0"/>
              <a:t> </a:t>
            </a:r>
            <a:r>
              <a:rPr lang="en-US" dirty="0" err="1"/>
              <a:t>dữ</a:t>
            </a:r>
            <a:r>
              <a:rPr lang="en-US" dirty="0"/>
              <a:t> </a:t>
            </a:r>
            <a:r>
              <a:rPr lang="en-US" dirty="0" err="1"/>
              <a:t>liệu</a:t>
            </a:r>
            <a:r>
              <a:rPr lang="en-US" dirty="0"/>
              <a:t> </a:t>
            </a:r>
            <a:r>
              <a:rPr lang="en-US" dirty="0" err="1"/>
              <a:t>khác</a:t>
            </a:r>
            <a:r>
              <a:rPr lang="en-US" dirty="0"/>
              <a:t> </a:t>
            </a:r>
            <a:r>
              <a:rPr lang="en-US" dirty="0" err="1"/>
              <a:t>nhau</a:t>
            </a:r>
            <a:r>
              <a:rPr lang="en-US" dirty="0"/>
              <a:t> </a:t>
            </a:r>
            <a:r>
              <a:rPr lang="en-US" dirty="0" smtClean="0"/>
              <a:t>.</a:t>
            </a:r>
          </a:p>
          <a:p>
            <a:r>
              <a:rPr lang="en-US" dirty="0"/>
              <a:t>Crystal Reports </a:t>
            </a:r>
            <a:r>
              <a:rPr lang="en-US" dirty="0" err="1"/>
              <a:t>có</a:t>
            </a:r>
            <a:r>
              <a:rPr lang="en-US" dirty="0"/>
              <a:t> </a:t>
            </a:r>
            <a:r>
              <a:rPr lang="en-US" dirty="0" err="1"/>
              <a:t>một</a:t>
            </a:r>
            <a:r>
              <a:rPr lang="en-US" dirty="0"/>
              <a:t> </a:t>
            </a:r>
            <a:r>
              <a:rPr lang="en-US" dirty="0" err="1"/>
              <a:t>ngôn</a:t>
            </a:r>
            <a:r>
              <a:rPr lang="en-US" dirty="0"/>
              <a:t> </a:t>
            </a:r>
            <a:r>
              <a:rPr lang="en-US" dirty="0" err="1"/>
              <a:t>ngữ</a:t>
            </a:r>
            <a:r>
              <a:rPr lang="en-US" dirty="0"/>
              <a:t> </a:t>
            </a:r>
            <a:r>
              <a:rPr lang="en-US" dirty="0" err="1"/>
              <a:t>riêng</a:t>
            </a:r>
            <a:r>
              <a:rPr lang="en-US" dirty="0"/>
              <a:t> </a:t>
            </a:r>
            <a:r>
              <a:rPr lang="en-US" dirty="0" err="1" smtClean="0"/>
              <a:t>để</a:t>
            </a:r>
            <a:r>
              <a:rPr lang="en-US" dirty="0" smtClean="0"/>
              <a:t> </a:t>
            </a:r>
            <a:r>
              <a:rPr lang="en-US" dirty="0" err="1" smtClean="0"/>
              <a:t>tính</a:t>
            </a:r>
            <a:r>
              <a:rPr lang="en-US" dirty="0" smtClean="0"/>
              <a:t> </a:t>
            </a:r>
            <a:r>
              <a:rPr lang="en-US" dirty="0" err="1" smtClean="0"/>
              <a:t>toán</a:t>
            </a:r>
            <a:r>
              <a:rPr lang="en-US" dirty="0" smtClean="0"/>
              <a:t> </a:t>
            </a:r>
            <a:r>
              <a:rPr lang="en-US" dirty="0" err="1"/>
              <a:t>và</a:t>
            </a:r>
            <a:r>
              <a:rPr lang="en-US" dirty="0"/>
              <a:t> </a:t>
            </a:r>
            <a:r>
              <a:rPr lang="en-US" dirty="0" err="1"/>
              <a:t>một</a:t>
            </a:r>
            <a:r>
              <a:rPr lang="en-US" dirty="0"/>
              <a:t> </a:t>
            </a:r>
            <a:r>
              <a:rPr lang="en-US" dirty="0" err="1"/>
              <a:t>số</a:t>
            </a:r>
            <a:r>
              <a:rPr lang="en-US" dirty="0"/>
              <a:t> </a:t>
            </a:r>
            <a:r>
              <a:rPr lang="en-US" dirty="0" err="1"/>
              <a:t>tính</a:t>
            </a:r>
            <a:r>
              <a:rPr lang="en-US" dirty="0"/>
              <a:t> </a:t>
            </a:r>
            <a:r>
              <a:rPr lang="en-US" dirty="0" err="1"/>
              <a:t>năng</a:t>
            </a:r>
            <a:r>
              <a:rPr lang="en-US" dirty="0"/>
              <a:t> </a:t>
            </a:r>
            <a:r>
              <a:rPr lang="en-US" dirty="0" err="1"/>
              <a:t>khác</a:t>
            </a:r>
            <a:r>
              <a:rPr lang="en-US" dirty="0"/>
              <a:t> </a:t>
            </a:r>
            <a:r>
              <a:rPr lang="en-US" dirty="0" err="1"/>
              <a:t>để</a:t>
            </a:r>
            <a:r>
              <a:rPr lang="en-US" dirty="0"/>
              <a:t> </a:t>
            </a:r>
            <a:r>
              <a:rPr lang="en-US" dirty="0" err="1"/>
              <a:t>biến</a:t>
            </a:r>
            <a:r>
              <a:rPr lang="en-US" dirty="0"/>
              <a:t> </a:t>
            </a:r>
            <a:r>
              <a:rPr lang="en-US" dirty="0" err="1"/>
              <a:t>những</a:t>
            </a:r>
            <a:r>
              <a:rPr lang="en-US" dirty="0"/>
              <a:t> </a:t>
            </a:r>
            <a:r>
              <a:rPr lang="en-US" dirty="0" err="1"/>
              <a:t>dữ</a:t>
            </a:r>
            <a:r>
              <a:rPr lang="en-US" dirty="0"/>
              <a:t> </a:t>
            </a:r>
            <a:r>
              <a:rPr lang="en-US" dirty="0" err="1"/>
              <a:t>liệu</a:t>
            </a:r>
            <a:r>
              <a:rPr lang="en-US" dirty="0"/>
              <a:t> </a:t>
            </a:r>
            <a:r>
              <a:rPr lang="en-US" dirty="0" err="1"/>
              <a:t>thô</a:t>
            </a:r>
            <a:r>
              <a:rPr lang="en-US" dirty="0"/>
              <a:t> </a:t>
            </a:r>
            <a:r>
              <a:rPr lang="en-US" dirty="0" err="1"/>
              <a:t>thành</a:t>
            </a:r>
            <a:r>
              <a:rPr lang="en-US" dirty="0"/>
              <a:t> </a:t>
            </a:r>
            <a:r>
              <a:rPr lang="en-US" dirty="0" err="1"/>
              <a:t>những</a:t>
            </a:r>
            <a:r>
              <a:rPr lang="en-US" dirty="0"/>
              <a:t> </a:t>
            </a:r>
            <a:r>
              <a:rPr lang="en-US" dirty="0" err="1"/>
              <a:t>báo</a:t>
            </a:r>
            <a:r>
              <a:rPr lang="en-US" dirty="0"/>
              <a:t> </a:t>
            </a:r>
            <a:r>
              <a:rPr lang="en-US" dirty="0" err="1"/>
              <a:t>cáo</a:t>
            </a:r>
            <a:r>
              <a:rPr lang="en-US" dirty="0"/>
              <a:t> </a:t>
            </a:r>
            <a:r>
              <a:rPr lang="en-US" dirty="0" err="1"/>
              <a:t>đầy</a:t>
            </a:r>
            <a:r>
              <a:rPr lang="en-US" dirty="0"/>
              <a:t> </a:t>
            </a:r>
            <a:r>
              <a:rPr lang="en-US" dirty="0" err="1"/>
              <a:t>tính</a:t>
            </a:r>
            <a:r>
              <a:rPr lang="en-US" dirty="0"/>
              <a:t> </a:t>
            </a:r>
            <a:r>
              <a:rPr lang="en-US" dirty="0" err="1"/>
              <a:t>chuyên</a:t>
            </a:r>
            <a:r>
              <a:rPr lang="en-US" dirty="0"/>
              <a:t> </a:t>
            </a:r>
            <a:r>
              <a:rPr lang="en-US" dirty="0" err="1" smtClean="0"/>
              <a:t>nghiệp</a:t>
            </a:r>
            <a:r>
              <a:rPr lang="en-US" dirty="0" smtClean="0"/>
              <a:t>.</a:t>
            </a:r>
          </a:p>
          <a:p>
            <a:r>
              <a:rPr lang="en-US" dirty="0" err="1" smtClean="0"/>
              <a:t>Có</a:t>
            </a:r>
            <a:r>
              <a:rPr lang="en-US" dirty="0" smtClean="0"/>
              <a:t> </a:t>
            </a:r>
            <a:r>
              <a:rPr lang="en-US" dirty="0" err="1" smtClean="0"/>
              <a:t>thể</a:t>
            </a:r>
            <a:r>
              <a:rPr lang="en-US" dirty="0" smtClean="0"/>
              <a:t> </a:t>
            </a:r>
            <a:r>
              <a:rPr lang="en-US" dirty="0" err="1" smtClean="0"/>
              <a:t>tạo</a:t>
            </a:r>
            <a:r>
              <a:rPr lang="en-US" dirty="0" smtClean="0"/>
              <a:t> </a:t>
            </a:r>
            <a:r>
              <a:rPr lang="en-US" dirty="0" err="1" smtClean="0"/>
              <a:t>một</a:t>
            </a:r>
            <a:r>
              <a:rPr lang="en-US" dirty="0" smtClean="0"/>
              <a:t> reports </a:t>
            </a:r>
            <a:r>
              <a:rPr lang="en-US" dirty="0" err="1" smtClean="0"/>
              <a:t>từ</a:t>
            </a:r>
            <a:r>
              <a:rPr lang="en-US" dirty="0" smtClean="0"/>
              <a:t> </a:t>
            </a:r>
            <a:r>
              <a:rPr lang="en-US" dirty="0" err="1" smtClean="0"/>
              <a:t>đơn</a:t>
            </a:r>
            <a:r>
              <a:rPr lang="en-US" dirty="0" smtClean="0"/>
              <a:t> </a:t>
            </a:r>
            <a:r>
              <a:rPr lang="en-US" dirty="0" err="1" smtClean="0"/>
              <a:t>giản</a:t>
            </a:r>
            <a:r>
              <a:rPr lang="en-US" dirty="0" smtClean="0"/>
              <a:t> </a:t>
            </a:r>
            <a:r>
              <a:rPr lang="en-US" dirty="0" err="1" smtClean="0"/>
              <a:t>đến</a:t>
            </a:r>
            <a:r>
              <a:rPr lang="en-US" dirty="0" smtClean="0"/>
              <a:t> </a:t>
            </a:r>
            <a:r>
              <a:rPr lang="en-US" dirty="0" err="1" smtClean="0"/>
              <a:t>phức</a:t>
            </a:r>
            <a:r>
              <a:rPr lang="en-US" dirty="0" smtClean="0"/>
              <a:t> </a:t>
            </a:r>
            <a:r>
              <a:rPr lang="en-US" dirty="0" err="1" smtClean="0"/>
              <a:t>tạp</a:t>
            </a:r>
            <a:r>
              <a:rPr lang="en-US" dirty="0" smtClean="0"/>
              <a:t>.</a:t>
            </a:r>
            <a:endParaRPr lang="en-US" dirty="0"/>
          </a:p>
          <a:p>
            <a:r>
              <a:rPr lang="en-US" sz="2000" b="1" dirty="0" err="1">
                <a:latin typeface="Calibri (Body)"/>
                <a:cs typeface="Times New Roman" panose="02020603050405020304" pitchFamily="18" charset="0"/>
              </a:rPr>
              <a:t>Có</a:t>
            </a:r>
            <a:r>
              <a:rPr lang="en-US" sz="2000" b="1" dirty="0">
                <a:latin typeface="Calibri (Body)"/>
                <a:cs typeface="Times New Roman" panose="02020603050405020304" pitchFamily="18" charset="0"/>
              </a:rPr>
              <a:t> </a:t>
            </a:r>
            <a:r>
              <a:rPr lang="en-US" sz="2000" b="1" dirty="0" err="1">
                <a:latin typeface="Calibri (Body)"/>
                <a:cs typeface="Times New Roman" panose="02020603050405020304" pitchFamily="18" charset="0"/>
              </a:rPr>
              <a:t>một</a:t>
            </a:r>
            <a:r>
              <a:rPr lang="en-US" sz="2000" b="1" dirty="0">
                <a:latin typeface="Calibri (Body)"/>
                <a:cs typeface="Times New Roman" panose="02020603050405020304" pitchFamily="18" charset="0"/>
              </a:rPr>
              <a:t> </a:t>
            </a:r>
            <a:r>
              <a:rPr lang="en-US" sz="2000" b="1" dirty="0" err="1">
                <a:latin typeface="Calibri (Body)"/>
                <a:cs typeface="Times New Roman" panose="02020603050405020304" pitchFamily="18" charset="0"/>
              </a:rPr>
              <a:t>số</a:t>
            </a:r>
            <a:r>
              <a:rPr lang="en-US" sz="2000" b="1" dirty="0">
                <a:latin typeface="Calibri (Body)"/>
                <a:cs typeface="Times New Roman" panose="02020603050405020304" pitchFamily="18" charset="0"/>
              </a:rPr>
              <a:t> </a:t>
            </a:r>
            <a:r>
              <a:rPr lang="en-US" sz="2000" b="1" dirty="0" err="1">
                <a:latin typeface="Calibri (Body)"/>
                <a:cs typeface="Times New Roman" panose="02020603050405020304" pitchFamily="18" charset="0"/>
              </a:rPr>
              <a:t>hàm</a:t>
            </a:r>
            <a:r>
              <a:rPr lang="en-US" sz="2000" b="1" dirty="0">
                <a:latin typeface="Calibri (Body)"/>
                <a:cs typeface="Times New Roman" panose="02020603050405020304" pitchFamily="18" charset="0"/>
              </a:rPr>
              <a:t> API </a:t>
            </a:r>
            <a:r>
              <a:rPr lang="en-US" sz="2000" dirty="0" err="1">
                <a:latin typeface="Calibri (Body)"/>
                <a:cs typeface="Times New Roman" panose="02020603050405020304" pitchFamily="18" charset="0"/>
              </a:rPr>
              <a:t>cũng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như</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công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cụ</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đặc</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biệt</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được</a:t>
            </a:r>
            <a:r>
              <a:rPr lang="en-US" sz="2000" dirty="0">
                <a:latin typeface="Calibri (Body)"/>
                <a:cs typeface="Times New Roman" panose="02020603050405020304" pitchFamily="18" charset="0"/>
              </a:rPr>
              <a:t> </a:t>
            </a:r>
            <a:r>
              <a:rPr lang="en-US" sz="2000" i="1" dirty="0" err="1">
                <a:latin typeface="Calibri (Body)"/>
                <a:cs typeface="Times New Roman" panose="02020603050405020304" pitchFamily="18" charset="0"/>
              </a:rPr>
              <a:t>thiết</a:t>
            </a:r>
            <a:r>
              <a:rPr lang="en-US" sz="2000" i="1" dirty="0">
                <a:latin typeface="Calibri (Body)"/>
                <a:cs typeface="Times New Roman" panose="02020603050405020304" pitchFamily="18" charset="0"/>
              </a:rPr>
              <a:t> </a:t>
            </a:r>
            <a:r>
              <a:rPr lang="en-US" sz="2000" i="1" dirty="0" err="1">
                <a:latin typeface="Calibri (Body)"/>
                <a:cs typeface="Times New Roman" panose="02020603050405020304" pitchFamily="18" charset="0"/>
              </a:rPr>
              <a:t>kế</a:t>
            </a:r>
            <a:r>
              <a:rPr lang="en-US" sz="2000" i="1" dirty="0">
                <a:latin typeface="Calibri (Body)"/>
                <a:cs typeface="Times New Roman" panose="02020603050405020304" pitchFamily="18" charset="0"/>
              </a:rPr>
              <a:t> </a:t>
            </a:r>
            <a:r>
              <a:rPr lang="en-US" sz="2000" i="1" dirty="0" err="1">
                <a:latin typeface="Calibri (Body)"/>
                <a:cs typeface="Times New Roman" panose="02020603050405020304" pitchFamily="18" charset="0"/>
              </a:rPr>
              <a:t>dành</a:t>
            </a:r>
            <a:r>
              <a:rPr lang="en-US" sz="2000" i="1" dirty="0">
                <a:latin typeface="Calibri (Body)"/>
                <a:cs typeface="Times New Roman" panose="02020603050405020304" pitchFamily="18" charset="0"/>
              </a:rPr>
              <a:t> </a:t>
            </a:r>
            <a:r>
              <a:rPr lang="en-US" sz="2000" i="1" dirty="0" err="1">
                <a:latin typeface="Calibri (Body)"/>
                <a:cs typeface="Times New Roman" panose="02020603050405020304" pitchFamily="18" charset="0"/>
              </a:rPr>
              <a:t>cho</a:t>
            </a:r>
            <a:r>
              <a:rPr lang="en-US" sz="2000" i="1" dirty="0">
                <a:latin typeface="Calibri (Body)"/>
                <a:cs typeface="Times New Roman" panose="02020603050405020304" pitchFamily="18" charset="0"/>
              </a:rPr>
              <a:t> </a:t>
            </a:r>
            <a:r>
              <a:rPr lang="en-US" sz="2000" i="1" dirty="0" err="1">
                <a:latin typeface="Calibri (Body)"/>
                <a:cs typeface="Times New Roman" panose="02020603050405020304" pitchFamily="18" charset="0"/>
              </a:rPr>
              <a:t>các</a:t>
            </a:r>
            <a:r>
              <a:rPr lang="en-US" sz="2000" i="1" dirty="0">
                <a:latin typeface="Calibri (Body)"/>
                <a:cs typeface="Times New Roman" panose="02020603050405020304" pitchFamily="18" charset="0"/>
              </a:rPr>
              <a:t> </a:t>
            </a:r>
            <a:r>
              <a:rPr lang="en-US" sz="2000" i="1" dirty="0" err="1">
                <a:latin typeface="Calibri (Body)"/>
                <a:cs typeface="Times New Roman" panose="02020603050405020304" pitchFamily="18" charset="0"/>
              </a:rPr>
              <a:t>nhà</a:t>
            </a:r>
            <a:r>
              <a:rPr lang="en-US" sz="2000" i="1" dirty="0">
                <a:latin typeface="Calibri (Body)"/>
                <a:cs typeface="Times New Roman" panose="02020603050405020304" pitchFamily="18" charset="0"/>
              </a:rPr>
              <a:t> </a:t>
            </a:r>
            <a:r>
              <a:rPr lang="en-US" sz="2000" i="1" dirty="0" err="1">
                <a:latin typeface="Calibri (Body)"/>
                <a:cs typeface="Times New Roman" panose="02020603050405020304" pitchFamily="18" charset="0"/>
              </a:rPr>
              <a:t>phát</a:t>
            </a:r>
            <a:r>
              <a:rPr lang="en-US" sz="2000" i="1" dirty="0">
                <a:latin typeface="Calibri (Body)"/>
                <a:cs typeface="Times New Roman" panose="02020603050405020304" pitchFamily="18" charset="0"/>
              </a:rPr>
              <a:t> </a:t>
            </a:r>
            <a:r>
              <a:rPr lang="en-US" sz="2000" i="1" dirty="0" err="1">
                <a:latin typeface="Calibri (Body)"/>
                <a:cs typeface="Times New Roman" panose="02020603050405020304" pitchFamily="18" charset="0"/>
              </a:rPr>
              <a:t>triển</a:t>
            </a:r>
            <a:r>
              <a:rPr lang="en-US" sz="2000" i="1" dirty="0">
                <a:latin typeface="Calibri (Body)"/>
                <a:cs typeface="Times New Roman" panose="02020603050405020304" pitchFamily="18" charset="0"/>
              </a:rPr>
              <a:t> </a:t>
            </a:r>
            <a:r>
              <a:rPr lang="en-US" sz="2000" i="1" dirty="0" err="1">
                <a:latin typeface="Calibri (Body)"/>
                <a:cs typeface="Times New Roman" panose="02020603050405020304" pitchFamily="18" charset="0"/>
              </a:rPr>
              <a:t>phần</a:t>
            </a:r>
            <a:r>
              <a:rPr lang="en-US" sz="2000" i="1" dirty="0">
                <a:latin typeface="Calibri (Body)"/>
                <a:cs typeface="Times New Roman" panose="02020603050405020304" pitchFamily="18" charset="0"/>
              </a:rPr>
              <a:t> </a:t>
            </a:r>
            <a:r>
              <a:rPr lang="en-US" sz="2000" i="1" dirty="0" err="1">
                <a:latin typeface="Calibri (Body)"/>
                <a:cs typeface="Times New Roman" panose="02020603050405020304" pitchFamily="18" charset="0"/>
              </a:rPr>
              <a:t>mềm</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cho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phép</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hội</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nhập</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các</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báo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này</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vào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trong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ứng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dụng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riêng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của</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họ</a:t>
            </a:r>
            <a:r>
              <a:rPr lang="en-US" sz="2000" dirty="0">
                <a:latin typeface="Calibri (Body)"/>
                <a:cs typeface="Times New Roman" panose="02020603050405020304" pitchFamily="18" charset="0"/>
              </a:rPr>
              <a:t>.</a:t>
            </a:r>
            <a:endParaRPr lang="vi-VN" sz="2000" dirty="0">
              <a:latin typeface="Calibri (Body)"/>
              <a:cs typeface="Times New Roman" panose="02020603050405020304" pitchFamily="18" charset="0"/>
            </a:endParaRPr>
          </a:p>
          <a:p>
            <a:endParaRPr lang="en-US" dirty="0"/>
          </a:p>
        </p:txBody>
      </p:sp>
    </p:spTree>
    <p:extLst>
      <p:ext uri="{BB962C8B-B14F-4D97-AF65-F5344CB8AC3E}">
        <p14:creationId xmlns:p14="http://schemas.microsoft.com/office/powerpoint/2010/main" val="170211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3"/>
            </a:pPr>
            <a:r>
              <a:rPr lang="en-US" dirty="0" err="1"/>
              <a:t>Thiết</a:t>
            </a:r>
            <a:r>
              <a:rPr lang="en-US" dirty="0"/>
              <a:t> </a:t>
            </a:r>
            <a:r>
              <a:rPr lang="en-US" dirty="0" err="1"/>
              <a:t>kế</a:t>
            </a:r>
            <a:r>
              <a:rPr lang="en-US" dirty="0"/>
              <a:t> reports </a:t>
            </a:r>
            <a:r>
              <a:rPr lang="en-US" dirty="0" err="1"/>
              <a:t>đầu</a:t>
            </a:r>
            <a:r>
              <a:rPr lang="en-US" dirty="0"/>
              <a:t> </a:t>
            </a:r>
            <a:r>
              <a:rPr lang="en-US" dirty="0" err="1" smtClean="0"/>
              <a:t>tiên</a:t>
            </a:r>
            <a:endParaRPr lang="en-US" dirty="0"/>
          </a:p>
        </p:txBody>
      </p:sp>
      <p:pic>
        <p:nvPicPr>
          <p:cNvPr id="5" name="Content Placeholder 4"/>
          <p:cNvPicPr>
            <a:picLocks noGrp="1"/>
          </p:cNvPicPr>
          <p:nvPr>
            <p:ph idx="1"/>
          </p:nvPr>
        </p:nvPicPr>
        <p:blipFill>
          <a:blip r:embed="rId2"/>
          <a:stretch>
            <a:fillRect/>
          </a:stretch>
        </p:blipFill>
        <p:spPr>
          <a:xfrm>
            <a:off x="2551112" y="2190750"/>
            <a:ext cx="7086600" cy="3986213"/>
          </a:xfrm>
          <a:prstGeom prst="rect">
            <a:avLst/>
          </a:prstGeom>
        </p:spPr>
      </p:pic>
    </p:spTree>
    <p:extLst>
      <p:ext uri="{BB962C8B-B14F-4D97-AF65-F5344CB8AC3E}">
        <p14:creationId xmlns:p14="http://schemas.microsoft.com/office/powerpoint/2010/main" val="311214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startAt="4"/>
            </a:pPr>
            <a:r>
              <a:rPr lang="en-US" dirty="0"/>
              <a:t>Create Crystal reports cho Web </a:t>
            </a:r>
            <a:r>
              <a:rPr lang="en-US" dirty="0" smtClean="0"/>
              <a:t>Form</a:t>
            </a:r>
            <a:endParaRPr lang="en-US" dirty="0"/>
          </a:p>
        </p:txBody>
      </p:sp>
      <p:sp>
        <p:nvSpPr>
          <p:cNvPr id="3" name="Content Placeholder 2"/>
          <p:cNvSpPr>
            <a:spLocks noGrp="1"/>
          </p:cNvSpPr>
          <p:nvPr>
            <p:ph idx="1"/>
          </p:nvPr>
        </p:nvSpPr>
        <p:spPr/>
        <p:txBody>
          <a:bodyPr/>
          <a:lstStyle/>
          <a:p>
            <a:r>
              <a:rPr lang="en-US" dirty="0" smtClean="0"/>
              <a:t>Demo trực tiếp</a:t>
            </a:r>
            <a:endParaRPr lang="en-US" dirty="0"/>
          </a:p>
        </p:txBody>
      </p:sp>
    </p:spTree>
    <p:extLst>
      <p:ext uri="{BB962C8B-B14F-4D97-AF65-F5344CB8AC3E}">
        <p14:creationId xmlns:p14="http://schemas.microsoft.com/office/powerpoint/2010/main" val="15295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a:pPr>
            <a:r>
              <a:rPr lang="en-US" dirty="0" err="1"/>
              <a:t>Giới</a:t>
            </a:r>
            <a:r>
              <a:rPr lang="en-US" dirty="0"/>
              <a:t> </a:t>
            </a:r>
            <a:r>
              <a:rPr lang="en-US" dirty="0" err="1"/>
              <a:t>thiệu</a:t>
            </a:r>
            <a:r>
              <a:rPr lang="en-US" dirty="0"/>
              <a:t> Crystal </a:t>
            </a:r>
            <a:r>
              <a:rPr lang="en-US" dirty="0" smtClean="0"/>
              <a:t>reports</a:t>
            </a:r>
            <a:br>
              <a:rPr lang="en-US" dirty="0" smtClean="0"/>
            </a:br>
            <a:r>
              <a:rPr lang="en-US" dirty="0" smtClean="0"/>
              <a:t>b. </a:t>
            </a:r>
            <a:r>
              <a:rPr lang="en-US" dirty="0" err="1" smtClean="0"/>
              <a:t>Đặc</a:t>
            </a:r>
            <a:r>
              <a:rPr lang="en-US" dirty="0" smtClean="0"/>
              <a:t> </a:t>
            </a:r>
            <a:r>
              <a:rPr lang="en-US" dirty="0" err="1" smtClean="0"/>
              <a:t>điểm</a:t>
            </a:r>
            <a:r>
              <a:rPr lang="en-US" dirty="0" smtClean="0"/>
              <a:t> </a:t>
            </a:r>
            <a:r>
              <a:rPr lang="en-US" dirty="0" err="1" smtClean="0"/>
              <a:t>của</a:t>
            </a:r>
            <a:r>
              <a:rPr lang="en-US" dirty="0" smtClean="0"/>
              <a:t> crystal reports</a:t>
            </a:r>
            <a:endParaRPr lang="en-US" dirty="0"/>
          </a:p>
        </p:txBody>
      </p:sp>
      <p:sp>
        <p:nvSpPr>
          <p:cNvPr id="3" name="Content Placeholder 2"/>
          <p:cNvSpPr>
            <a:spLocks noGrp="1"/>
          </p:cNvSpPr>
          <p:nvPr>
            <p:ph idx="1"/>
          </p:nvPr>
        </p:nvSpPr>
        <p:spPr/>
        <p:txBody>
          <a:bodyPr/>
          <a:lstStyle/>
          <a:p>
            <a:r>
              <a:rPr lang="en-US" dirty="0" err="1" smtClean="0"/>
              <a:t>Được</a:t>
            </a:r>
            <a:r>
              <a:rPr lang="en-US" dirty="0" smtClean="0"/>
              <a:t> </a:t>
            </a:r>
            <a:r>
              <a:rPr lang="en-US" dirty="0" err="1" smtClean="0"/>
              <a:t>tích</a:t>
            </a:r>
            <a:r>
              <a:rPr lang="en-US" dirty="0" smtClean="0"/>
              <a:t> </a:t>
            </a:r>
            <a:r>
              <a:rPr lang="en-US" dirty="0" err="1" smtClean="0"/>
              <a:t>hợp</a:t>
            </a:r>
            <a:r>
              <a:rPr lang="en-US" dirty="0" smtClean="0"/>
              <a:t> </a:t>
            </a:r>
            <a:r>
              <a:rPr lang="en-US" dirty="0" err="1" smtClean="0"/>
              <a:t>vào</a:t>
            </a:r>
            <a:r>
              <a:rPr lang="en-US" dirty="0" smtClean="0"/>
              <a:t> visual studio </a:t>
            </a:r>
            <a:r>
              <a:rPr lang="en-US" dirty="0" err="1" smtClean="0"/>
              <a:t>nên</a:t>
            </a:r>
            <a:r>
              <a:rPr lang="en-US" dirty="0" smtClean="0"/>
              <a:t> </a:t>
            </a:r>
            <a:r>
              <a:rPr lang="en-US" dirty="0" err="1" smtClean="0"/>
              <a:t>rất</a:t>
            </a:r>
            <a:r>
              <a:rPr lang="en-US" dirty="0" smtClean="0"/>
              <a:t> </a:t>
            </a:r>
            <a:r>
              <a:rPr lang="en-US" dirty="0" err="1" smtClean="0"/>
              <a:t>tiện</a:t>
            </a:r>
            <a:r>
              <a:rPr lang="en-US" dirty="0" smtClean="0"/>
              <a:t> </a:t>
            </a:r>
            <a:r>
              <a:rPr lang="en-US" dirty="0" err="1" smtClean="0"/>
              <a:t>lợi</a:t>
            </a:r>
            <a:r>
              <a:rPr lang="en-US" dirty="0" smtClean="0"/>
              <a:t>.</a:t>
            </a:r>
          </a:p>
          <a:p>
            <a:r>
              <a:rPr lang="en-US" dirty="0" err="1" smtClean="0"/>
              <a:t>Đối</a:t>
            </a:r>
            <a:r>
              <a:rPr lang="en-US" dirty="0" smtClean="0"/>
              <a:t> </a:t>
            </a:r>
            <a:r>
              <a:rPr lang="en-US" dirty="0" err="1" smtClean="0"/>
              <a:t>với</a:t>
            </a:r>
            <a:r>
              <a:rPr lang="en-US" dirty="0" smtClean="0"/>
              <a:t> </a:t>
            </a:r>
            <a:r>
              <a:rPr lang="en-US" dirty="0" err="1" smtClean="0"/>
              <a:t>windowform</a:t>
            </a:r>
            <a:r>
              <a:rPr lang="en-US" dirty="0" smtClean="0"/>
              <a:t> </a:t>
            </a:r>
            <a:r>
              <a:rPr lang="en-US" dirty="0" err="1" smtClean="0"/>
              <a:t>thì</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xem</a:t>
            </a:r>
            <a:r>
              <a:rPr lang="en-US" dirty="0" smtClean="0"/>
              <a:t> </a:t>
            </a:r>
            <a:r>
              <a:rPr lang="en-US" dirty="0" err="1" smtClean="0"/>
              <a:t>báo</a:t>
            </a:r>
            <a:r>
              <a:rPr lang="en-US" dirty="0" smtClean="0"/>
              <a:t> </a:t>
            </a:r>
            <a:r>
              <a:rPr lang="en-US" dirty="0" err="1" smtClean="0"/>
              <a:t>cáo</a:t>
            </a:r>
            <a:r>
              <a:rPr lang="en-US" dirty="0" smtClean="0"/>
              <a:t> </a:t>
            </a:r>
            <a:r>
              <a:rPr lang="en-US" dirty="0" err="1" smtClean="0"/>
              <a:t>một</a:t>
            </a:r>
            <a:r>
              <a:rPr lang="en-US" dirty="0" smtClean="0"/>
              <a:t> </a:t>
            </a:r>
            <a:r>
              <a:rPr lang="en-US" dirty="0" err="1" smtClean="0"/>
              <a:t>cách</a:t>
            </a:r>
            <a:r>
              <a:rPr lang="en-US" dirty="0" smtClean="0"/>
              <a:t> </a:t>
            </a:r>
            <a:r>
              <a:rPr lang="en-US" dirty="0" err="1" smtClean="0"/>
              <a:t>trực</a:t>
            </a:r>
            <a:r>
              <a:rPr lang="en-US" dirty="0" smtClean="0"/>
              <a:t> </a:t>
            </a:r>
            <a:r>
              <a:rPr lang="en-US" dirty="0" err="1" smtClean="0"/>
              <a:t>quan</a:t>
            </a:r>
            <a:r>
              <a:rPr lang="en-US" dirty="0" smtClean="0"/>
              <a:t> </a:t>
            </a:r>
            <a:r>
              <a:rPr lang="en-US" dirty="0" err="1" smtClean="0"/>
              <a:t>và</a:t>
            </a:r>
            <a:r>
              <a:rPr lang="en-US" dirty="0" smtClean="0"/>
              <a:t> </a:t>
            </a:r>
            <a:r>
              <a:rPr lang="en-US" dirty="0" err="1" smtClean="0"/>
              <a:t>cung</a:t>
            </a:r>
            <a:r>
              <a:rPr lang="en-US" dirty="0" smtClean="0"/>
              <a:t> </a:t>
            </a:r>
            <a:r>
              <a:rPr lang="en-US" dirty="0" err="1" smtClean="0"/>
              <a:t>cấp</a:t>
            </a:r>
            <a:r>
              <a:rPr lang="en-US" dirty="0" smtClean="0"/>
              <a:t> </a:t>
            </a:r>
            <a:r>
              <a:rPr lang="en-US" dirty="0" err="1" smtClean="0"/>
              <a:t>tất</a:t>
            </a:r>
            <a:r>
              <a:rPr lang="en-US" dirty="0" smtClean="0"/>
              <a:t> </a:t>
            </a:r>
            <a:r>
              <a:rPr lang="en-US" dirty="0" err="1" smtClean="0"/>
              <a:t>cã</a:t>
            </a:r>
            <a:r>
              <a:rPr lang="en-US" dirty="0" smtClean="0"/>
              <a:t> </a:t>
            </a:r>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cho</a:t>
            </a:r>
            <a:r>
              <a:rPr lang="en-US" dirty="0" smtClean="0"/>
              <a:t> </a:t>
            </a:r>
            <a:r>
              <a:rPr lang="en-US" dirty="0" err="1" smtClean="0"/>
              <a:t>người</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xoáy</a:t>
            </a:r>
            <a:r>
              <a:rPr lang="en-US" dirty="0" smtClean="0"/>
              <a:t> </a:t>
            </a:r>
            <a:r>
              <a:rPr lang="en-US" dirty="0" err="1" smtClean="0"/>
              <a:t>sâu</a:t>
            </a:r>
            <a:r>
              <a:rPr lang="en-US" dirty="0" smtClean="0"/>
              <a:t> </a:t>
            </a:r>
            <a:r>
              <a:rPr lang="en-US" dirty="0" err="1" smtClean="0"/>
              <a:t>vào</a:t>
            </a:r>
            <a:r>
              <a:rPr lang="en-US" dirty="0" smtClean="0"/>
              <a:t> chi </a:t>
            </a:r>
            <a:r>
              <a:rPr lang="en-US" dirty="0" err="1" smtClean="0"/>
              <a:t>tiết</a:t>
            </a:r>
            <a:r>
              <a:rPr lang="en-US" dirty="0" smtClean="0"/>
              <a:t>, </a:t>
            </a:r>
            <a:r>
              <a:rPr lang="en-US" dirty="0" err="1" smtClean="0"/>
              <a:t>truy</a:t>
            </a:r>
            <a:r>
              <a:rPr lang="en-US" dirty="0" smtClean="0"/>
              <a:t> </a:t>
            </a:r>
            <a:r>
              <a:rPr lang="en-US" dirty="0" err="1" smtClean="0"/>
              <a:t>xuất</a:t>
            </a:r>
            <a:r>
              <a:rPr lang="en-US" dirty="0" smtClean="0"/>
              <a:t> </a:t>
            </a:r>
            <a:r>
              <a:rPr lang="en-US" dirty="0" err="1" smtClean="0"/>
              <a:t>dữ</a:t>
            </a:r>
            <a:r>
              <a:rPr lang="en-US" dirty="0" smtClean="0"/>
              <a:t> </a:t>
            </a:r>
            <a:r>
              <a:rPr lang="en-US" dirty="0" err="1" smtClean="0"/>
              <a:t>liệu</a:t>
            </a:r>
            <a:r>
              <a:rPr lang="en-US" dirty="0" smtClean="0"/>
              <a:t>.</a:t>
            </a:r>
          </a:p>
          <a:p>
            <a:r>
              <a:rPr lang="en-US" dirty="0" err="1" smtClean="0"/>
              <a:t>Giúp</a:t>
            </a:r>
            <a:r>
              <a:rPr lang="en-US" dirty="0" smtClean="0"/>
              <a:t> </a:t>
            </a:r>
            <a:r>
              <a:rPr lang="en-US" dirty="0" err="1" smtClean="0"/>
              <a:t>việc</a:t>
            </a:r>
            <a:r>
              <a:rPr lang="en-US" dirty="0" smtClean="0"/>
              <a:t> </a:t>
            </a:r>
            <a:r>
              <a:rPr lang="en-US" dirty="0" err="1" smtClean="0"/>
              <a:t>trúy</a:t>
            </a:r>
            <a:r>
              <a:rPr lang="en-US" dirty="0" smtClean="0"/>
              <a:t> </a:t>
            </a:r>
            <a:r>
              <a:rPr lang="en-US" dirty="0" err="1" smtClean="0"/>
              <a:t>xuất</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dễ</a:t>
            </a:r>
            <a:r>
              <a:rPr lang="en-US" dirty="0" smtClean="0"/>
              <a:t> </a:t>
            </a:r>
            <a:r>
              <a:rPr lang="en-US" dirty="0" err="1" smtClean="0"/>
              <a:t>dàng</a:t>
            </a:r>
            <a:r>
              <a:rPr lang="en-US" dirty="0" smtClean="0"/>
              <a:t> </a:t>
            </a:r>
            <a:r>
              <a:rPr lang="en-US" dirty="0" err="1" smtClean="0"/>
              <a:t>hơn</a:t>
            </a:r>
            <a:r>
              <a:rPr lang="en-US" dirty="0" smtClean="0"/>
              <a:t>.</a:t>
            </a:r>
          </a:p>
          <a:p>
            <a:r>
              <a:rPr lang="en-US" dirty="0" smtClean="0"/>
              <a:t>Cho </a:t>
            </a:r>
            <a:r>
              <a:rPr lang="en-US" dirty="0" err="1" smtClean="0"/>
              <a:t>phép</a:t>
            </a:r>
            <a:r>
              <a:rPr lang="en-US" dirty="0" smtClean="0"/>
              <a:t> </a:t>
            </a:r>
            <a:r>
              <a:rPr lang="en-US" dirty="0" err="1" smtClean="0"/>
              <a:t>truy</a:t>
            </a:r>
            <a:r>
              <a:rPr lang="en-US" dirty="0" smtClean="0"/>
              <a:t> </a:t>
            </a:r>
            <a:r>
              <a:rPr lang="en-US" dirty="0" err="1" smtClean="0"/>
              <a:t>cập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a:t>
            </a:r>
            <a:r>
              <a:rPr lang="en-US" dirty="0" err="1" smtClean="0"/>
              <a:t>các</a:t>
            </a:r>
            <a:r>
              <a:rPr lang="en-US" dirty="0" smtClean="0"/>
              <a:t> </a:t>
            </a:r>
            <a:r>
              <a:rPr lang="en-US" dirty="0" err="1" smtClean="0"/>
              <a:t>nguồn</a:t>
            </a:r>
            <a:r>
              <a:rPr lang="en-US" dirty="0" smtClean="0"/>
              <a:t> </a:t>
            </a:r>
            <a:r>
              <a:rPr lang="en-US" dirty="0" err="1" smtClean="0"/>
              <a:t>khác</a:t>
            </a:r>
            <a:r>
              <a:rPr lang="en-US" dirty="0" smtClean="0"/>
              <a:t> </a:t>
            </a:r>
            <a:r>
              <a:rPr lang="en-US" dirty="0" err="1" smtClean="0"/>
              <a:t>nhau</a:t>
            </a:r>
            <a:r>
              <a:rPr lang="en-US" dirty="0" smtClean="0"/>
              <a:t>.</a:t>
            </a:r>
          </a:p>
          <a:p>
            <a:pPr lvl="0"/>
            <a:r>
              <a:rPr lang="en-US" sz="2000" dirty="0">
                <a:latin typeface="Calibri (Body)"/>
                <a:cs typeface="Times New Roman" panose="02020603050405020304" pitchFamily="18" charset="0"/>
              </a:rPr>
              <a:t>Cho </a:t>
            </a:r>
            <a:r>
              <a:rPr lang="en-US" sz="2000" dirty="0" err="1">
                <a:latin typeface="Calibri (Body)"/>
                <a:cs typeface="Times New Roman" panose="02020603050405020304" pitchFamily="18" charset="0"/>
              </a:rPr>
              <a:t>phép</a:t>
            </a:r>
            <a:r>
              <a:rPr lang="en-US" sz="2000" dirty="0">
                <a:latin typeface="Calibri (Body)"/>
                <a:cs typeface="Times New Roman" panose="02020603050405020304" pitchFamily="18" charset="0"/>
              </a:rPr>
              <a:t> chia </a:t>
            </a:r>
            <a:r>
              <a:rPr lang="en-US" sz="2000" dirty="0" err="1">
                <a:latin typeface="Calibri (Body)"/>
                <a:cs typeface="Times New Roman" panose="02020603050405020304" pitchFamily="18" charset="0"/>
              </a:rPr>
              <a:t>sẻ</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sử</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dụng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các</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bảng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báo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cũng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như</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tạo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những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ứng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dụng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được</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phân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phối</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sử</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dụng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cho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nhiều</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người</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dùng</a:t>
            </a:r>
            <a:r>
              <a:rPr lang="en-US" sz="2000" dirty="0" smtClean="0">
                <a:latin typeface="Calibri (Body)"/>
                <a:cs typeface="Times New Roman" panose="02020603050405020304" pitchFamily="18" charset="0"/>
              </a:rPr>
              <a:t>.</a:t>
            </a:r>
            <a:endParaRPr lang="en-US" dirty="0" smtClean="0">
              <a:latin typeface="Calibri (Body)"/>
            </a:endParaRPr>
          </a:p>
          <a:p>
            <a:pPr marL="0" indent="0">
              <a:buNone/>
            </a:pPr>
            <a:endParaRPr lang="en-US" dirty="0"/>
          </a:p>
        </p:txBody>
      </p:sp>
    </p:spTree>
    <p:extLst>
      <p:ext uri="{BB962C8B-B14F-4D97-AF65-F5344CB8AC3E}">
        <p14:creationId xmlns:p14="http://schemas.microsoft.com/office/powerpoint/2010/main" val="160283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a:pPr>
            <a:r>
              <a:rPr lang="en-US" dirty="0" err="1" smtClean="0"/>
              <a:t>Giới</a:t>
            </a:r>
            <a:r>
              <a:rPr lang="en-US" dirty="0" smtClean="0"/>
              <a:t> </a:t>
            </a:r>
            <a:r>
              <a:rPr lang="en-US" dirty="0" err="1"/>
              <a:t>thiệu</a:t>
            </a:r>
            <a:r>
              <a:rPr lang="en-US" dirty="0"/>
              <a:t> Crystal </a:t>
            </a:r>
            <a:r>
              <a:rPr lang="en-US" dirty="0" smtClean="0"/>
              <a:t>reports</a:t>
            </a:r>
            <a:r>
              <a:rPr lang="en-US" dirty="0"/>
              <a:t/>
            </a:r>
            <a:br>
              <a:rPr lang="en-US" dirty="0"/>
            </a:br>
            <a:r>
              <a:rPr lang="en-US" dirty="0" smtClean="0"/>
              <a:t>c. </a:t>
            </a:r>
            <a:r>
              <a:rPr lang="en-US" dirty="0" err="1" smtClean="0"/>
              <a:t>Các</a:t>
            </a:r>
            <a:r>
              <a:rPr lang="en-US" dirty="0" smtClean="0"/>
              <a:t> </a:t>
            </a:r>
            <a:r>
              <a:rPr lang="en-US" dirty="0" err="1"/>
              <a:t>thành</a:t>
            </a:r>
            <a:r>
              <a:rPr lang="en-US" dirty="0"/>
              <a:t> </a:t>
            </a:r>
            <a:r>
              <a:rPr lang="en-US" dirty="0" err="1"/>
              <a:t>phần</a:t>
            </a:r>
            <a:r>
              <a:rPr lang="en-US" dirty="0"/>
              <a:t> </a:t>
            </a:r>
            <a:r>
              <a:rPr lang="en-US" dirty="0" err="1"/>
              <a:t>của</a:t>
            </a:r>
            <a:r>
              <a:rPr lang="en-US" dirty="0"/>
              <a:t> crystal report</a:t>
            </a:r>
          </a:p>
        </p:txBody>
      </p:sp>
      <p:sp>
        <p:nvSpPr>
          <p:cNvPr id="3" name="Content Placeholder 2"/>
          <p:cNvSpPr>
            <a:spLocks noGrp="1"/>
          </p:cNvSpPr>
          <p:nvPr>
            <p:ph idx="1"/>
          </p:nvPr>
        </p:nvSpPr>
        <p:spPr/>
        <p:txBody>
          <a:bodyPr/>
          <a:lstStyle/>
          <a:p>
            <a:pPr marL="0" indent="0" algn="just">
              <a:buNone/>
            </a:pPr>
            <a:r>
              <a:rPr lang="en-US" sz="2300" b="1" dirty="0" smtClean="0">
                <a:latin typeface="Calibri (Body)"/>
                <a:cs typeface="Times New Roman" panose="02020603050405020304" pitchFamily="18" charset="0"/>
              </a:rPr>
              <a:t>Report designer:</a:t>
            </a:r>
          </a:p>
          <a:p>
            <a:pPr algn="just"/>
            <a:r>
              <a:rPr lang="en-US" sz="2000" b="1" dirty="0" smtClean="0">
                <a:latin typeface="Calibri (Body)"/>
                <a:cs typeface="Times New Roman" panose="02020603050405020304" pitchFamily="18" charset="0"/>
              </a:rPr>
              <a:t>Crystal </a:t>
            </a:r>
            <a:r>
              <a:rPr lang="en-US" sz="2000" b="1" dirty="0">
                <a:latin typeface="Calibri (Body)"/>
                <a:cs typeface="Times New Roman" panose="02020603050405020304" pitchFamily="18" charset="0"/>
              </a:rPr>
              <a:t>Reports – Main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chứa</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các</a:t>
            </a:r>
            <a:r>
              <a:rPr lang="en-US" sz="2000" dirty="0">
                <a:latin typeface="Calibri (Body)"/>
                <a:cs typeface="Times New Roman" panose="02020603050405020304" pitchFamily="18" charset="0"/>
              </a:rPr>
              <a:t> control </a:t>
            </a:r>
            <a:r>
              <a:rPr lang="en-US" sz="2000" dirty="0" err="1">
                <a:latin typeface="Calibri (Body)"/>
                <a:cs typeface="Times New Roman" panose="02020603050405020304" pitchFamily="18" charset="0"/>
              </a:rPr>
              <a:t>định</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dạng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như</a:t>
            </a:r>
            <a:r>
              <a:rPr lang="en-US" sz="2000" dirty="0">
                <a:latin typeface="Calibri (Body)"/>
                <a:cs typeface="Times New Roman" panose="02020603050405020304" pitchFamily="18" charset="0"/>
              </a:rPr>
              <a:t> Font, Size... </a:t>
            </a:r>
          </a:p>
          <a:p>
            <a:pPr algn="just"/>
            <a:r>
              <a:rPr lang="en-US" sz="2000" b="1" dirty="0">
                <a:latin typeface="Calibri (Body)"/>
                <a:cs typeface="Times New Roman" panose="02020603050405020304" pitchFamily="18" charset="0"/>
              </a:rPr>
              <a:t>Crystal Reports – Insert</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cho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phép</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bạn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chèn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vào</a:t>
            </a:r>
            <a:r>
              <a:rPr lang="en-US" sz="2000" dirty="0">
                <a:latin typeface="Calibri (Body)"/>
                <a:cs typeface="Times New Roman" panose="02020603050405020304" pitchFamily="18" charset="0"/>
              </a:rPr>
              <a:t> Summary, Group, </a:t>
            </a:r>
            <a:r>
              <a:rPr lang="en-US" sz="2000" dirty="0" err="1">
                <a:latin typeface="Calibri (Body)"/>
                <a:cs typeface="Times New Roman" panose="02020603050405020304" pitchFamily="18" charset="0"/>
              </a:rPr>
              <a:t>Subreport</a:t>
            </a:r>
            <a:r>
              <a:rPr lang="en-US" sz="2000" dirty="0">
                <a:latin typeface="Calibri (Body)"/>
                <a:cs typeface="Times New Roman" panose="02020603050405020304" pitchFamily="18" charset="0"/>
              </a:rPr>
              <a:t>, Chart </a:t>
            </a:r>
            <a:r>
              <a:rPr lang="en-US" sz="2000" dirty="0" err="1">
                <a:latin typeface="Calibri (Body)"/>
                <a:cs typeface="Times New Roman" panose="02020603050405020304" pitchFamily="18" charset="0"/>
              </a:rPr>
              <a:t>và</a:t>
            </a:r>
            <a:r>
              <a:rPr lang="en-US" sz="2000" dirty="0">
                <a:latin typeface="Calibri (Body)"/>
                <a:cs typeface="Times New Roman" panose="02020603050405020304" pitchFamily="18" charset="0"/>
              </a:rPr>
              <a:t> Picture.</a:t>
            </a:r>
          </a:p>
          <a:p>
            <a:pPr algn="just"/>
            <a:r>
              <a:rPr lang="en-US" sz="2000" b="1" dirty="0">
                <a:latin typeface="Calibri (Body)"/>
                <a:cs typeface="Times New Roman" panose="02020603050405020304" pitchFamily="18" charset="0"/>
              </a:rPr>
              <a:t>Crystal Reports – Tool Box</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cho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phép</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bạn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thêm</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các</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đối</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tượng</a:t>
            </a:r>
            <a:r>
              <a:rPr lang="en-US" sz="2000" dirty="0">
                <a:latin typeface="Calibri (Body)"/>
                <a:cs typeface="Times New Roman" panose="02020603050405020304" pitchFamily="18" charset="0"/>
              </a:rPr>
              <a:t> Text, Line, Box</a:t>
            </a:r>
          </a:p>
          <a:p>
            <a:pPr algn="just"/>
            <a:r>
              <a:rPr lang="en-US" sz="2000" b="1" dirty="0">
                <a:latin typeface="Calibri (Body)"/>
                <a:cs typeface="Times New Roman" panose="02020603050405020304" pitchFamily="18" charset="0"/>
              </a:rPr>
              <a:t>Field Explorer </a:t>
            </a:r>
            <a:r>
              <a:rPr lang="en-US" sz="2000" dirty="0" err="1">
                <a:latin typeface="Calibri (Body)"/>
                <a:cs typeface="Times New Roman" panose="02020603050405020304" pitchFamily="18" charset="0"/>
              </a:rPr>
              <a:t>giúp</a:t>
            </a:r>
            <a:r>
              <a:rPr lang="en-US" sz="2000" b="1" dirty="0">
                <a:latin typeface="Calibri (Body)"/>
                <a:cs typeface="Times New Roman" panose="02020603050405020304" pitchFamily="18" charset="0"/>
              </a:rPr>
              <a:t> </a:t>
            </a:r>
            <a:r>
              <a:rPr lang="en-US" sz="2000" dirty="0" err="1">
                <a:latin typeface="Calibri (Body)"/>
                <a:cs typeface="Times New Roman" panose="02020603050405020304" pitchFamily="18" charset="0"/>
              </a:rPr>
              <a:t>thêm</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một</a:t>
            </a:r>
            <a:r>
              <a:rPr lang="en-US" sz="2000" dirty="0">
                <a:latin typeface="Calibri (Body)"/>
                <a:cs typeface="Times New Roman" panose="02020603050405020304" pitchFamily="18" charset="0"/>
              </a:rPr>
              <a:t> Field </a:t>
            </a:r>
            <a:r>
              <a:rPr lang="en-US" sz="2000" dirty="0" err="1">
                <a:latin typeface="Calibri (Body)"/>
                <a:cs typeface="Times New Roman" panose="02020603050405020304" pitchFamily="18" charset="0"/>
              </a:rPr>
              <a:t>vào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báo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Bạn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chỉ</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cần</a:t>
            </a:r>
            <a:r>
              <a:rPr lang="en-US" sz="2000" dirty="0">
                <a:latin typeface="Calibri (Body)"/>
                <a:cs typeface="Times New Roman" panose="02020603050405020304" pitchFamily="18" charset="0"/>
              </a:rPr>
              <a:t> bung </a:t>
            </a:r>
            <a:r>
              <a:rPr lang="en-US" sz="2000" dirty="0" err="1">
                <a:latin typeface="Calibri (Body)"/>
                <a:cs typeface="Times New Roman" panose="02020603050405020304" pitchFamily="18" charset="0"/>
              </a:rPr>
              <a:t>các</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nhánh</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tương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ứng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trên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cửa</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sổ</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này</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và</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kéo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thả</a:t>
            </a:r>
            <a:r>
              <a:rPr lang="en-US" sz="2000" dirty="0">
                <a:latin typeface="Calibri (Body)"/>
                <a:cs typeface="Times New Roman" panose="02020603050405020304" pitchFamily="18" charset="0"/>
              </a:rPr>
              <a:t> Field </a:t>
            </a:r>
            <a:r>
              <a:rPr lang="en-US" sz="2000" dirty="0" err="1">
                <a:latin typeface="Calibri (Body)"/>
                <a:cs typeface="Times New Roman" panose="02020603050405020304" pitchFamily="18" charset="0"/>
              </a:rPr>
              <a:t>nào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bạn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cần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lên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bản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báo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cáo</a:t>
            </a:r>
            <a:r>
              <a:rPr lang="en-US" sz="2000" dirty="0">
                <a:latin typeface="Calibri (Body)"/>
                <a:cs typeface="Times New Roman" panose="02020603050405020304" pitchFamily="18" charset="0"/>
              </a:rPr>
              <a:t>.</a:t>
            </a:r>
          </a:p>
          <a:p>
            <a:pPr algn="just"/>
            <a:r>
              <a:rPr lang="en-US" sz="2000" b="1" dirty="0">
                <a:latin typeface="Calibri (Body)"/>
                <a:cs typeface="Times New Roman" panose="02020603050405020304" pitchFamily="18" charset="0"/>
              </a:rPr>
              <a:t>Report Designer</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là</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nơi</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thiết</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kế</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bản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báo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nó</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bao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gồm</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các</a:t>
            </a:r>
            <a:r>
              <a:rPr lang="en-US" sz="2000" dirty="0">
                <a:latin typeface="Calibri (Body)"/>
                <a:cs typeface="Times New Roman" panose="02020603050405020304" pitchFamily="18" charset="0"/>
              </a:rPr>
              <a:t> section, </a:t>
            </a:r>
            <a:r>
              <a:rPr lang="en-US" sz="2000" dirty="0" err="1">
                <a:latin typeface="Calibri (Body)"/>
                <a:cs typeface="Times New Roman" panose="02020603050405020304" pitchFamily="18" charset="0"/>
              </a:rPr>
              <a:t>trên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mỗi</a:t>
            </a:r>
            <a:r>
              <a:rPr lang="en-US" sz="2000" dirty="0">
                <a:latin typeface="Calibri (Body)"/>
                <a:cs typeface="Times New Roman" panose="02020603050405020304" pitchFamily="18" charset="0"/>
              </a:rPr>
              <a:t> section </a:t>
            </a:r>
            <a:r>
              <a:rPr lang="en-US" sz="2000" dirty="0" err="1">
                <a:latin typeface="Calibri (Body)"/>
                <a:cs typeface="Times New Roman" panose="02020603050405020304" pitchFamily="18" charset="0"/>
              </a:rPr>
              <a:t>sẽ</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chứa</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các</a:t>
            </a:r>
            <a:r>
              <a:rPr lang="en-US" sz="2000" dirty="0">
                <a:latin typeface="Calibri (Body)"/>
                <a:cs typeface="Times New Roman" panose="02020603050405020304" pitchFamily="18" charset="0"/>
              </a:rPr>
              <a:t> field, </a:t>
            </a:r>
            <a:r>
              <a:rPr lang="en-US" sz="2000" dirty="0" err="1">
                <a:latin typeface="Calibri (Body)"/>
                <a:cs typeface="Times New Roman" panose="02020603050405020304" pitchFamily="18" charset="0"/>
              </a:rPr>
              <a:t>các</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đối</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tượng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báo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cáo</a:t>
            </a:r>
            <a:r>
              <a:rPr lang="en-US" sz="2000" dirty="0">
                <a:latin typeface="Calibri (Body)"/>
                <a:cs typeface="Times New Roman" panose="02020603050405020304" pitchFamily="18" charset="0"/>
              </a:rPr>
              <a:t>.</a:t>
            </a:r>
            <a:endParaRPr lang="vi-VN" sz="2000" dirty="0">
              <a:latin typeface="Calibri (Body)"/>
              <a:cs typeface="Times New Roman" panose="02020603050405020304" pitchFamily="18" charset="0"/>
            </a:endParaRPr>
          </a:p>
          <a:p>
            <a:endParaRPr lang="en-US" dirty="0"/>
          </a:p>
        </p:txBody>
      </p:sp>
    </p:spTree>
    <p:extLst>
      <p:ext uri="{BB962C8B-B14F-4D97-AF65-F5344CB8AC3E}">
        <p14:creationId xmlns:p14="http://schemas.microsoft.com/office/powerpoint/2010/main" val="987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a:pPr>
            <a:r>
              <a:rPr lang="en-US" dirty="0"/>
              <a:t>Giới thiệu Crystal </a:t>
            </a:r>
            <a:r>
              <a:rPr lang="en-US" dirty="0" smtClean="0"/>
              <a:t>reports</a:t>
            </a:r>
            <a:br>
              <a:rPr lang="en-US" dirty="0" smtClean="0"/>
            </a:br>
            <a:r>
              <a:rPr lang="en-US" dirty="0" smtClean="0"/>
              <a:t>c. Các thành phần của crystal report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a:t> </a:t>
            </a:r>
            <a:r>
              <a:rPr lang="en-US" b="1" dirty="0" err="1"/>
              <a:t>Các</a:t>
            </a:r>
            <a:r>
              <a:rPr lang="en-US" b="1" dirty="0"/>
              <a:t> </a:t>
            </a:r>
            <a:r>
              <a:rPr lang="en-US" b="1" dirty="0" smtClean="0"/>
              <a:t>Section </a:t>
            </a:r>
            <a:r>
              <a:rPr lang="en-US" b="1" dirty="0" err="1"/>
              <a:t>của</a:t>
            </a:r>
            <a:r>
              <a:rPr lang="en-US" b="1" dirty="0"/>
              <a:t> report </a:t>
            </a:r>
            <a:r>
              <a:rPr lang="en-US" dirty="0" smtClean="0"/>
              <a:t>:</a:t>
            </a:r>
            <a:endParaRPr lang="en-US" dirty="0"/>
          </a:p>
          <a:p>
            <a:r>
              <a:rPr lang="en-US" dirty="0" smtClean="0"/>
              <a:t>Report </a:t>
            </a:r>
            <a:r>
              <a:rPr lang="en-US" dirty="0"/>
              <a:t>Header </a:t>
            </a:r>
          </a:p>
          <a:p>
            <a:r>
              <a:rPr lang="en-US" dirty="0"/>
              <a:t>Page Header </a:t>
            </a:r>
          </a:p>
          <a:p>
            <a:r>
              <a:rPr lang="en-US" dirty="0"/>
              <a:t>Details </a:t>
            </a:r>
          </a:p>
          <a:p>
            <a:r>
              <a:rPr lang="en-US" dirty="0"/>
              <a:t>Report Footer </a:t>
            </a:r>
          </a:p>
          <a:p>
            <a:r>
              <a:rPr lang="en-US" dirty="0"/>
              <a:t>Page Footer </a:t>
            </a:r>
          </a:p>
          <a:p>
            <a:r>
              <a:rPr lang="en-US" dirty="0"/>
              <a:t>GroupHeader </a:t>
            </a:r>
          </a:p>
          <a:p>
            <a:r>
              <a:rPr lang="en-US" dirty="0" smtClean="0"/>
              <a:t>GroupFooter</a:t>
            </a:r>
            <a:endParaRPr lang="en-US" dirty="0"/>
          </a:p>
        </p:txBody>
      </p:sp>
    </p:spTree>
    <p:extLst>
      <p:ext uri="{BB962C8B-B14F-4D97-AF65-F5344CB8AC3E}">
        <p14:creationId xmlns:p14="http://schemas.microsoft.com/office/powerpoint/2010/main" val="315518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a:pPr>
            <a:r>
              <a:rPr lang="en-US" dirty="0" err="1"/>
              <a:t>Giới</a:t>
            </a:r>
            <a:r>
              <a:rPr lang="en-US" dirty="0"/>
              <a:t> </a:t>
            </a:r>
            <a:r>
              <a:rPr lang="en-US" dirty="0" err="1"/>
              <a:t>thiệu</a:t>
            </a:r>
            <a:r>
              <a:rPr lang="en-US" dirty="0"/>
              <a:t> Crystal reports</a:t>
            </a:r>
            <a:br>
              <a:rPr lang="en-US" dirty="0"/>
            </a:br>
            <a:r>
              <a:rPr lang="en-US" dirty="0"/>
              <a:t>c. </a:t>
            </a:r>
            <a:r>
              <a:rPr lang="en-US" dirty="0" err="1"/>
              <a:t>Các</a:t>
            </a:r>
            <a:r>
              <a:rPr lang="en-US" dirty="0"/>
              <a:t> </a:t>
            </a:r>
            <a:r>
              <a:rPr lang="en-US" dirty="0" err="1"/>
              <a:t>thành</a:t>
            </a:r>
            <a:r>
              <a:rPr lang="en-US" dirty="0"/>
              <a:t> </a:t>
            </a:r>
            <a:r>
              <a:rPr lang="en-US" dirty="0" err="1"/>
              <a:t>phần</a:t>
            </a:r>
            <a:r>
              <a:rPr lang="en-US" dirty="0"/>
              <a:t> </a:t>
            </a:r>
            <a:r>
              <a:rPr lang="en-US" dirty="0" err="1"/>
              <a:t>của</a:t>
            </a:r>
            <a:r>
              <a:rPr lang="en-US" dirty="0"/>
              <a:t> crystal report</a:t>
            </a:r>
          </a:p>
        </p:txBody>
      </p:sp>
      <p:sp>
        <p:nvSpPr>
          <p:cNvPr id="3" name="Content Placeholder 2"/>
          <p:cNvSpPr>
            <a:spLocks noGrp="1"/>
          </p:cNvSpPr>
          <p:nvPr>
            <p:ph idx="1"/>
          </p:nvPr>
        </p:nvSpPr>
        <p:spPr/>
        <p:txBody>
          <a:bodyPr>
            <a:noAutofit/>
          </a:bodyPr>
          <a:lstStyle/>
          <a:p>
            <a:pPr algn="just"/>
            <a:r>
              <a:rPr lang="vi-VN" sz="2000" b="1" dirty="0" smtClean="0">
                <a:latin typeface="Calibri (Body)"/>
              </a:rPr>
              <a:t>Report </a:t>
            </a:r>
            <a:r>
              <a:rPr lang="vi-VN" sz="2000" b="1" dirty="0">
                <a:latin typeface="Calibri (Body)"/>
              </a:rPr>
              <a:t>header: </a:t>
            </a:r>
            <a:r>
              <a:rPr lang="vi-VN" sz="2000" dirty="0">
                <a:latin typeface="Calibri (Body)"/>
              </a:rPr>
              <a:t>phần thông tin đầu tiên của report. Một báo cáo report thường sẽ gồm nhiều trang, report header chính là phần xuất hiện chỉ một lần ở trang đầu tiên của toàn report. Ví dụ như báo cáo có tiêu đề “Báo cáo thu chi tháng 12 năm 2001” thì tiêu đề sẽ được đặt trong phần report header </a:t>
            </a:r>
            <a:endParaRPr lang="en-US" sz="2000" dirty="0" smtClean="0">
              <a:latin typeface="Calibri (Body)"/>
            </a:endParaRPr>
          </a:p>
          <a:p>
            <a:pPr algn="just"/>
            <a:r>
              <a:rPr lang="vi-VN" sz="2000" b="1" dirty="0" smtClean="0">
                <a:latin typeface="Calibri (Body)"/>
              </a:rPr>
              <a:t>Page </a:t>
            </a:r>
            <a:r>
              <a:rPr lang="vi-VN" sz="2000" b="1" dirty="0">
                <a:latin typeface="Calibri (Body)"/>
              </a:rPr>
              <a:t>header: </a:t>
            </a:r>
            <a:r>
              <a:rPr lang="vi-VN" sz="2000" dirty="0">
                <a:latin typeface="Calibri (Body)"/>
              </a:rPr>
              <a:t>phần hiển thị thông tin xuất hiện ở đầu mỗi trang của report. Ví dụ như một báo cáo dạng bảng có nhiều cột như: STT, Tên, Địa chỉ, </a:t>
            </a:r>
            <a:r>
              <a:rPr lang="vi-VN" sz="2000" dirty="0" smtClean="0">
                <a:latin typeface="Calibri (Body)"/>
              </a:rPr>
              <a:t>SĐT</a:t>
            </a:r>
            <a:r>
              <a:rPr lang="vi-VN" sz="2000" dirty="0">
                <a:latin typeface="Calibri (Body)"/>
              </a:rPr>
              <a:t>… thì đầu mỗi trang cần lặp lại những tiêu đề cột để người đọc nhận biết dễ dàng ý nghĩa mỗi cột. Khi đó các tiêu đề cột được đặt vào phần page header</a:t>
            </a:r>
            <a:r>
              <a:rPr lang="vi-VN" sz="2000" dirty="0" smtClean="0">
                <a:latin typeface="Calibri (Body)"/>
              </a:rPr>
              <a:t>.</a:t>
            </a:r>
            <a:endParaRPr lang="en-US" sz="2000" dirty="0" smtClean="0">
              <a:latin typeface="Calibri (Body)"/>
            </a:endParaRPr>
          </a:p>
          <a:p>
            <a:pPr algn="just"/>
            <a:r>
              <a:rPr lang="vi-VN" sz="2000" b="1" dirty="0">
                <a:latin typeface="Calibri (Body)"/>
              </a:rPr>
              <a:t>Details: </a:t>
            </a:r>
            <a:r>
              <a:rPr lang="vi-VN" sz="2000" dirty="0">
                <a:latin typeface="Calibri (Body)"/>
              </a:rPr>
              <a:t>phần hiển thị thông tin chi tiết của report. Một report thường bao gồm nhiều mục với vai trò như nhau tương ứng với các record của database mà report sử dụng. Phần details sẽ liệt kê những record đó. Ví dụ báo cáo thu chi thì các mục thu chi sẽ được liệt kê trong phần details.  </a:t>
            </a:r>
            <a:endParaRPr lang="en-US" sz="2000" dirty="0">
              <a:latin typeface="Calibri (Body)"/>
            </a:endParaRPr>
          </a:p>
        </p:txBody>
      </p:sp>
    </p:spTree>
    <p:extLst>
      <p:ext uri="{BB962C8B-B14F-4D97-AF65-F5344CB8AC3E}">
        <p14:creationId xmlns:p14="http://schemas.microsoft.com/office/powerpoint/2010/main" val="135554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a:pPr>
            <a:r>
              <a:rPr lang="en-US" dirty="0" err="1" smtClean="0"/>
              <a:t>Giới</a:t>
            </a:r>
            <a:r>
              <a:rPr lang="en-US" dirty="0" smtClean="0"/>
              <a:t> </a:t>
            </a:r>
            <a:r>
              <a:rPr lang="en-US" dirty="0" err="1"/>
              <a:t>thiệu</a:t>
            </a:r>
            <a:r>
              <a:rPr lang="en-US" dirty="0"/>
              <a:t> Crystal reports</a:t>
            </a:r>
            <a:br>
              <a:rPr lang="en-US" dirty="0"/>
            </a:br>
            <a:r>
              <a:rPr lang="en-US" dirty="0"/>
              <a:t>c. </a:t>
            </a:r>
            <a:r>
              <a:rPr lang="en-US" dirty="0" err="1"/>
              <a:t>Các</a:t>
            </a:r>
            <a:r>
              <a:rPr lang="en-US" dirty="0"/>
              <a:t> </a:t>
            </a:r>
            <a:r>
              <a:rPr lang="en-US" dirty="0" err="1"/>
              <a:t>thành</a:t>
            </a:r>
            <a:r>
              <a:rPr lang="en-US" dirty="0"/>
              <a:t> </a:t>
            </a:r>
            <a:r>
              <a:rPr lang="en-US" dirty="0" err="1"/>
              <a:t>phần</a:t>
            </a:r>
            <a:r>
              <a:rPr lang="en-US" dirty="0"/>
              <a:t> </a:t>
            </a:r>
            <a:r>
              <a:rPr lang="en-US" dirty="0" err="1"/>
              <a:t>của</a:t>
            </a:r>
            <a:r>
              <a:rPr lang="en-US" dirty="0"/>
              <a:t> crystal report</a:t>
            </a:r>
          </a:p>
        </p:txBody>
      </p:sp>
      <p:sp>
        <p:nvSpPr>
          <p:cNvPr id="3" name="Content Placeholder 2"/>
          <p:cNvSpPr>
            <a:spLocks noGrp="1"/>
          </p:cNvSpPr>
          <p:nvPr>
            <p:ph idx="1"/>
          </p:nvPr>
        </p:nvSpPr>
        <p:spPr/>
        <p:txBody>
          <a:bodyPr>
            <a:noAutofit/>
          </a:bodyPr>
          <a:lstStyle/>
          <a:p>
            <a:pPr algn="just"/>
            <a:r>
              <a:rPr lang="vi-VN" sz="2000" b="1" dirty="0" smtClean="0">
                <a:latin typeface="Calibri (Body)"/>
              </a:rPr>
              <a:t>Report </a:t>
            </a:r>
            <a:r>
              <a:rPr lang="vi-VN" sz="2000" b="1" dirty="0">
                <a:latin typeface="Calibri (Body)"/>
              </a:rPr>
              <a:t>footer: </a:t>
            </a:r>
            <a:r>
              <a:rPr lang="vi-VN" sz="2000" dirty="0">
                <a:latin typeface="Calibri (Body)"/>
              </a:rPr>
              <a:t>phần hiển thị thông tin xuất hiện chỉ một lần ở cuối report. Ví dụ thông tin như người lập báo cáo là ai, tại đâu, hôm nào sẽ được đặt ở report footer.  </a:t>
            </a:r>
            <a:endParaRPr lang="en-US" sz="2000" dirty="0" smtClean="0">
              <a:latin typeface="Calibri (Body)"/>
            </a:endParaRPr>
          </a:p>
          <a:p>
            <a:pPr algn="just"/>
            <a:r>
              <a:rPr lang="vi-VN" sz="2000" b="1" dirty="0" smtClean="0">
                <a:latin typeface="Calibri (Body)"/>
              </a:rPr>
              <a:t>Page </a:t>
            </a:r>
            <a:r>
              <a:rPr lang="vi-VN" sz="2000" b="1" dirty="0">
                <a:latin typeface="Calibri (Body)"/>
              </a:rPr>
              <a:t>footer</a:t>
            </a:r>
            <a:r>
              <a:rPr lang="vi-VN" sz="2000" dirty="0">
                <a:latin typeface="Calibri (Body)"/>
              </a:rPr>
              <a:t>: phần thông tin xuất hiện cuối mỗi trang. Ví dụ số trang được đặt ở page footer. </a:t>
            </a:r>
            <a:endParaRPr lang="en-US" sz="2000" dirty="0" smtClean="0">
              <a:latin typeface="Calibri (Body)"/>
            </a:endParaRPr>
          </a:p>
          <a:p>
            <a:pPr lvl="0" algn="just"/>
            <a:r>
              <a:rPr lang="en-US" sz="2000" b="1" dirty="0" smtClean="0">
                <a:latin typeface="Calibri (Body)"/>
                <a:cs typeface="Times New Roman" panose="02020603050405020304" pitchFamily="18" charset="0"/>
              </a:rPr>
              <a:t>Group Header: </a:t>
            </a:r>
            <a:r>
              <a:rPr lang="en-US" sz="2000" dirty="0" err="1" smtClean="0">
                <a:latin typeface="Calibri (Body)"/>
                <a:cs typeface="Times New Roman" panose="02020603050405020304" pitchFamily="18" charset="0"/>
              </a:rPr>
              <a:t>Xuất</a:t>
            </a:r>
            <a:r>
              <a:rPr lang="en-US" sz="2000" dirty="0" smtClean="0">
                <a:latin typeface="Calibri (Body)"/>
                <a:cs typeface="Times New Roman" panose="02020603050405020304" pitchFamily="18" charset="0"/>
              </a:rPr>
              <a:t> </a:t>
            </a:r>
            <a:r>
              <a:rPr lang="en-US" sz="2000" dirty="0" err="1">
                <a:latin typeface="Calibri (Body)"/>
                <a:cs typeface="Times New Roman" panose="02020603050405020304" pitchFamily="18" charset="0"/>
              </a:rPr>
              <a:t>hiện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trên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đầu</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mỗi</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nhóm</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khi</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có</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ngắt</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cấp</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bậc</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và</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thường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ghi</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tên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nhóm</a:t>
            </a:r>
            <a:r>
              <a:rPr lang="en-US" sz="2000" dirty="0">
                <a:latin typeface="Calibri (Body)"/>
                <a:cs typeface="Times New Roman" panose="02020603050405020304" pitchFamily="18" charset="0"/>
              </a:rPr>
              <a:t> </a:t>
            </a:r>
            <a:r>
              <a:rPr lang="en-US" sz="2000" dirty="0" err="1" smtClean="0">
                <a:latin typeface="Calibri (Body)"/>
                <a:cs typeface="Times New Roman" panose="02020603050405020304" pitchFamily="18" charset="0"/>
              </a:rPr>
              <a:t>mới</a:t>
            </a:r>
            <a:endParaRPr lang="en-US" sz="2000" dirty="0" smtClean="0">
              <a:latin typeface="Calibri (Body)"/>
            </a:endParaRPr>
          </a:p>
          <a:p>
            <a:pPr lvl="0" algn="just"/>
            <a:r>
              <a:rPr lang="en-US" sz="2000" b="1" dirty="0" smtClean="0">
                <a:latin typeface="Calibri (Body)"/>
                <a:cs typeface="Times New Roman" panose="02020603050405020304" pitchFamily="18" charset="0"/>
              </a:rPr>
              <a:t>Group Footer: </a:t>
            </a:r>
            <a:r>
              <a:rPr lang="en-US" sz="2000" dirty="0" err="1" smtClean="0">
                <a:latin typeface="Calibri (Body)"/>
                <a:cs typeface="Times New Roman" panose="02020603050405020304" pitchFamily="18" charset="0"/>
              </a:rPr>
              <a:t>Xuất</a:t>
            </a:r>
            <a:r>
              <a:rPr lang="en-US" sz="2000" dirty="0" smtClean="0">
                <a:latin typeface="Calibri (Body)"/>
                <a:cs typeface="Times New Roman" panose="02020603050405020304" pitchFamily="18" charset="0"/>
              </a:rPr>
              <a:t> </a:t>
            </a:r>
            <a:r>
              <a:rPr lang="en-US" sz="2000" dirty="0" err="1">
                <a:latin typeface="Calibri (Body)"/>
                <a:cs typeface="Times New Roman" panose="02020603050405020304" pitchFamily="18" charset="0"/>
              </a:rPr>
              <a:t>hiện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vào</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cuối</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một</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nhóm</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mẫu</a:t>
            </a:r>
            <a:r>
              <a:rPr lang="en-US" sz="2000" dirty="0">
                <a:latin typeface="Calibri (Body)"/>
                <a:cs typeface="Times New Roman" panose="02020603050405020304" pitchFamily="18" charset="0"/>
              </a:rPr>
              <a:t> tin , </a:t>
            </a:r>
            <a:r>
              <a:rPr lang="en-US" sz="2000" dirty="0" err="1">
                <a:latin typeface="Calibri (Body)"/>
                <a:cs typeface="Times New Roman" panose="02020603050405020304" pitchFamily="18" charset="0"/>
              </a:rPr>
              <a:t>và</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thường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được</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dùng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để</a:t>
            </a:r>
            <a:r>
              <a:rPr lang="en-US" sz="2000" dirty="0">
                <a:latin typeface="Calibri (Body)"/>
                <a:cs typeface="Times New Roman" panose="02020603050405020304" pitchFamily="18" charset="0"/>
              </a:rPr>
              <a:t> in </a:t>
            </a:r>
            <a:r>
              <a:rPr lang="en-US" sz="2000" dirty="0" err="1">
                <a:latin typeface="Calibri (Body)"/>
                <a:cs typeface="Times New Roman" panose="02020603050405020304" pitchFamily="18" charset="0"/>
              </a:rPr>
              <a:t>ra</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tên</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nhóm</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cũ</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tổng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cộng</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của</a:t>
            </a:r>
            <a:r>
              <a:rPr lang="en-US" sz="2000" dirty="0">
                <a:latin typeface="Calibri (Body)"/>
                <a:cs typeface="Times New Roman" panose="02020603050405020304" pitchFamily="18" charset="0"/>
              </a:rPr>
              <a:t> </a:t>
            </a:r>
            <a:r>
              <a:rPr lang="en-US" sz="2000" dirty="0" err="1">
                <a:latin typeface="Calibri (Body)"/>
                <a:cs typeface="Times New Roman" panose="02020603050405020304" pitchFamily="18" charset="0"/>
              </a:rPr>
              <a:t>nhóm</a:t>
            </a:r>
            <a:r>
              <a:rPr lang="en-US" sz="2000" dirty="0">
                <a:latin typeface="Calibri (Body)"/>
                <a:cs typeface="Times New Roman" panose="02020603050405020304" pitchFamily="18" charset="0"/>
              </a:rPr>
              <a:t> hay </a:t>
            </a:r>
            <a:r>
              <a:rPr lang="en-US" sz="2000" dirty="0" err="1">
                <a:latin typeface="Calibri (Body)"/>
                <a:cs typeface="Times New Roman" panose="02020603050405020304" pitchFamily="18" charset="0"/>
              </a:rPr>
              <a:t>tổng</a:t>
            </a:r>
            <a:r>
              <a:rPr lang="en-US" sz="2000" dirty="0">
                <a:latin typeface="Calibri (Body)"/>
                <a:cs typeface="Times New Roman" panose="02020603050405020304" pitchFamily="18" charset="0"/>
              </a:rPr>
              <a:t> </a:t>
            </a:r>
            <a:r>
              <a:rPr lang="en-US" sz="2000" dirty="0" err="1" smtClean="0">
                <a:latin typeface="Calibri (Body)"/>
                <a:cs typeface="Times New Roman" panose="02020603050405020304" pitchFamily="18" charset="0"/>
              </a:rPr>
              <a:t>kết</a:t>
            </a:r>
            <a:endParaRPr lang="vi-VN" sz="2000" dirty="0">
              <a:latin typeface="Calibri (Body)"/>
              <a:cs typeface="Times New Roman" panose="02020603050405020304" pitchFamily="18" charset="0"/>
            </a:endParaRPr>
          </a:p>
        </p:txBody>
      </p:sp>
    </p:spTree>
    <p:extLst>
      <p:ext uri="{BB962C8B-B14F-4D97-AF65-F5344CB8AC3E}">
        <p14:creationId xmlns:p14="http://schemas.microsoft.com/office/powerpoint/2010/main" val="25508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Font typeface="+mj-lt"/>
              <a:buAutoNum type="arabicPeriod"/>
            </a:pPr>
            <a:r>
              <a:rPr lang="en-US" dirty="0"/>
              <a:t>Giới thiệu Crystal </a:t>
            </a:r>
            <a:r>
              <a:rPr lang="en-US" dirty="0" smtClean="0"/>
              <a:t>reports</a:t>
            </a:r>
            <a:br>
              <a:rPr lang="en-US" dirty="0" smtClean="0"/>
            </a:br>
            <a:r>
              <a:rPr lang="en-US" dirty="0" smtClean="0"/>
              <a:t>c. Các thành phần của crystal report</a:t>
            </a:r>
            <a:endParaRPr lang="en-US" dirty="0"/>
          </a:p>
        </p:txBody>
      </p:sp>
      <p:pic>
        <p:nvPicPr>
          <p:cNvPr id="4" name="Content Placeholder 3"/>
          <p:cNvPicPr>
            <a:picLocks noGrp="1" noChangeAspect="1"/>
          </p:cNvPicPr>
          <p:nvPr>
            <p:ph idx="1"/>
          </p:nvPr>
        </p:nvPicPr>
        <p:blipFill>
          <a:blip r:embed="rId2"/>
          <a:stretch>
            <a:fillRect/>
          </a:stretch>
        </p:blipFill>
        <p:spPr>
          <a:xfrm>
            <a:off x="1902382" y="1891961"/>
            <a:ext cx="8384060" cy="4763672"/>
          </a:xfrm>
          <a:prstGeom prst="rect">
            <a:avLst/>
          </a:prstGeom>
        </p:spPr>
      </p:pic>
    </p:spTree>
    <p:extLst>
      <p:ext uri="{BB962C8B-B14F-4D97-AF65-F5344CB8AC3E}">
        <p14:creationId xmlns:p14="http://schemas.microsoft.com/office/powerpoint/2010/main" val="222417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tion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ducation_16x9.potx" id="{AA5F22BC-61EA-4F01-AB22-75117871E196}" vid="{BD0EB374-1DDC-4F15-88A9-D386288C58A6}"/>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6F0C7C-95CD-4157-B59F-1693F8160B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0</TotalTime>
  <Words>1525</Words>
  <Application>Microsoft Office PowerPoint</Application>
  <PresentationFormat>Widescreen</PresentationFormat>
  <Paragraphs>108</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Calibri (Body)</vt:lpstr>
      <vt:lpstr>Times New Roman</vt:lpstr>
      <vt:lpstr>Wingdings</vt:lpstr>
      <vt:lpstr>Education 16x9</vt:lpstr>
      <vt:lpstr>Crystal reports .NET    GV Lý Thuyết: Phạm Thi Vương  GV HDTH:       Trần Hạnh Xuân</vt:lpstr>
      <vt:lpstr>Tổng quan Crystal report .NET</vt:lpstr>
      <vt:lpstr>Giới thiệu Crystal reports a. Crystal reports là gì?</vt:lpstr>
      <vt:lpstr>Giới thiệu Crystal reports b. Đặc điểm của crystal reports</vt:lpstr>
      <vt:lpstr>Giới thiệu Crystal reports c. Các thành phần của crystal report</vt:lpstr>
      <vt:lpstr>Giới thiệu Crystal reports c. Các thành phần của crystal report</vt:lpstr>
      <vt:lpstr>Giới thiệu Crystal reports c. Các thành phần của crystal report</vt:lpstr>
      <vt:lpstr>Giới thiệu Crystal reports c. Các thành phần của crystal report</vt:lpstr>
      <vt:lpstr>Giới thiệu Crystal reports c. Các thành phần của crystal report</vt:lpstr>
      <vt:lpstr>Giới thiệu Crystal reports c. Các thành phần của crystal report</vt:lpstr>
      <vt:lpstr>Giới thiệu Crystal reports d. Field Explorer </vt:lpstr>
      <vt:lpstr>Giới thiệu Crystal reports d. Field Explorer </vt:lpstr>
      <vt:lpstr>Giới thiệu Crystal reports d. Field Explorer </vt:lpstr>
      <vt:lpstr>Cài đặt Crystal reports</vt:lpstr>
      <vt:lpstr>Cài đặt Crystal reports</vt:lpstr>
      <vt:lpstr>Thiết kế reports đầu tiên (Step by Step)</vt:lpstr>
      <vt:lpstr>Thiết kế reports đầu tiên (Step by Step)</vt:lpstr>
      <vt:lpstr>Thiết kế reports đầu tiên (Step by Step)</vt:lpstr>
      <vt:lpstr>Thiết kế reports đầu tiên</vt:lpstr>
      <vt:lpstr>Thiết kế reports đầu tiên</vt:lpstr>
      <vt:lpstr>Thiết kế reports đầu tiên</vt:lpstr>
      <vt:lpstr>Thiết kế reports đầu tiên</vt:lpstr>
      <vt:lpstr>Thiết kế reports đầu tiên</vt:lpstr>
      <vt:lpstr>Thiết kế reports đầu tiên</vt:lpstr>
      <vt:lpstr>Thiết kế reports đầu tiên</vt:lpstr>
      <vt:lpstr>Thiết kế reports đầu tiên</vt:lpstr>
      <vt:lpstr>Thiết kế reports đầu tiên</vt:lpstr>
      <vt:lpstr>Thiết kế reports đầu tiên</vt:lpstr>
      <vt:lpstr>Thiết kế reports đầu tiên</vt:lpstr>
      <vt:lpstr>Thiết kế reports đầu tiên</vt:lpstr>
      <vt:lpstr>Create Crystal reports cho Web Form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Crystal report</cp:keywords>
  <cp:lastModifiedBy/>
  <cp:revision>1</cp:revision>
  <dcterms:created xsi:type="dcterms:W3CDTF">2016-03-25T06:16:55Z</dcterms:created>
  <dcterms:modified xsi:type="dcterms:W3CDTF">2016-05-13T23:52:53Z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TC034629029991</vt:lpwstr>
  </property>
</Properties>
</file>